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7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52" r:id="rId5"/>
    <p:sldMasterId id="2147483656" r:id="rId6"/>
    <p:sldMasterId id="2147483660" r:id="rId7"/>
    <p:sldMasterId id="2147483668" r:id="rId8"/>
    <p:sldMasterId id="2147483672" r:id="rId9"/>
  </p:sldMasterIdLst>
  <p:notesMasterIdLst>
    <p:notesMasterId r:id="rId10"/>
  </p:notes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284" r:id="rId39"/>
    <p:sldId id="285" r:id="rId40"/>
    <p:sldId id="286" r:id="rId41"/>
  </p:sldIdLst>
  <p:sldSz cy="6858000" cx="12192000"/>
  <p:notesSz cx="6858000" cy="9144000"/>
  <p:embeddedFontLst>
    <p:embeddedFont>
      <p:font typeface="Mulish ExtraLight"/>
      <p:regular r:id="rId42"/>
      <p:bold r:id="rId43"/>
      <p:italic r:id="rId44"/>
      <p:boldItalic r:id="rId45"/>
    </p:embeddedFont>
    <p:embeddedFont>
      <p:font typeface="Mulish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59">
          <p15:clr>
            <a:srgbClr val="A4A3A4"/>
          </p15:clr>
        </p15:guide>
        <p15:guide id="2" pos="597">
          <p15:clr>
            <a:srgbClr val="A4A3A4"/>
          </p15:clr>
        </p15:guide>
        <p15:guide id="3" pos="6947">
          <p15:clr>
            <a:srgbClr val="A4A3A4"/>
          </p15:clr>
        </p15:guide>
        <p15:guide id="4" orient="horz" pos="3589">
          <p15:clr>
            <a:srgbClr val="A4A3A4"/>
          </p15:clr>
        </p15:guide>
      </p15:sldGuideLst>
    </p:ext>
    <p:ext uri="GoogleSlidesCustomDataVersion2">
      <go:slidesCustomData xmlns:go="http://customooxmlschemas.google.com/" r:id="rId50" roundtripDataSignature="AMtx7mjjrQweafE4pgntKALV3loKi1hCY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59" orient="horz"/>
        <p:guide pos="597"/>
        <p:guide pos="6947"/>
        <p:guide pos="3589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0.xml"/><Relationship Id="rId42" Type="http://schemas.openxmlformats.org/officeDocument/2006/relationships/font" Target="fonts/MulishExtraLight-regular.fntdata"/><Relationship Id="rId41" Type="http://schemas.openxmlformats.org/officeDocument/2006/relationships/slide" Target="slides/slide31.xml"/><Relationship Id="rId44" Type="http://schemas.openxmlformats.org/officeDocument/2006/relationships/font" Target="fonts/MulishExtraLight-italic.fntdata"/><Relationship Id="rId43" Type="http://schemas.openxmlformats.org/officeDocument/2006/relationships/font" Target="fonts/MulishExtraLight-bold.fntdata"/><Relationship Id="rId46" Type="http://schemas.openxmlformats.org/officeDocument/2006/relationships/font" Target="fonts/Mulish-regular.fntdata"/><Relationship Id="rId45" Type="http://schemas.openxmlformats.org/officeDocument/2006/relationships/font" Target="fonts/MulishExtraLigh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48" Type="http://schemas.openxmlformats.org/officeDocument/2006/relationships/font" Target="fonts/Mulish-italic.fntdata"/><Relationship Id="rId47" Type="http://schemas.openxmlformats.org/officeDocument/2006/relationships/font" Target="fonts/Mulish-bold.fntdata"/><Relationship Id="rId49" Type="http://schemas.openxmlformats.org/officeDocument/2006/relationships/font" Target="fonts/Mulish-boldItalic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Relationship Id="rId31" Type="http://schemas.openxmlformats.org/officeDocument/2006/relationships/slide" Target="slides/slide21.xml"/><Relationship Id="rId30" Type="http://schemas.openxmlformats.org/officeDocument/2006/relationships/slide" Target="slides/slide20.xml"/><Relationship Id="rId33" Type="http://schemas.openxmlformats.org/officeDocument/2006/relationships/slide" Target="slides/slide23.xml"/><Relationship Id="rId32" Type="http://schemas.openxmlformats.org/officeDocument/2006/relationships/slide" Target="slides/slide22.xml"/><Relationship Id="rId35" Type="http://schemas.openxmlformats.org/officeDocument/2006/relationships/slide" Target="slides/slide25.xml"/><Relationship Id="rId34" Type="http://schemas.openxmlformats.org/officeDocument/2006/relationships/slide" Target="slides/slide24.xml"/><Relationship Id="rId37" Type="http://schemas.openxmlformats.org/officeDocument/2006/relationships/slide" Target="slides/slide27.xml"/><Relationship Id="rId36" Type="http://schemas.openxmlformats.org/officeDocument/2006/relationships/slide" Target="slides/slide26.xml"/><Relationship Id="rId39" Type="http://schemas.openxmlformats.org/officeDocument/2006/relationships/slide" Target="slides/slide29.xml"/><Relationship Id="rId38" Type="http://schemas.openxmlformats.org/officeDocument/2006/relationships/slide" Target="slides/slide28.xml"/><Relationship Id="rId20" Type="http://schemas.openxmlformats.org/officeDocument/2006/relationships/slide" Target="slides/slide10.xml"/><Relationship Id="rId22" Type="http://schemas.openxmlformats.org/officeDocument/2006/relationships/slide" Target="slides/slide12.xml"/><Relationship Id="rId21" Type="http://schemas.openxmlformats.org/officeDocument/2006/relationships/slide" Target="slides/slide11.xml"/><Relationship Id="rId24" Type="http://schemas.openxmlformats.org/officeDocument/2006/relationships/slide" Target="slides/slide14.xml"/><Relationship Id="rId23" Type="http://schemas.openxmlformats.org/officeDocument/2006/relationships/slide" Target="slides/slide13.xml"/><Relationship Id="rId26" Type="http://schemas.openxmlformats.org/officeDocument/2006/relationships/slide" Target="slides/slide16.xml"/><Relationship Id="rId25" Type="http://schemas.openxmlformats.org/officeDocument/2006/relationships/slide" Target="slides/slide15.xml"/><Relationship Id="rId28" Type="http://schemas.openxmlformats.org/officeDocument/2006/relationships/slide" Target="slides/slide18.xml"/><Relationship Id="rId27" Type="http://schemas.openxmlformats.org/officeDocument/2006/relationships/slide" Target="slides/slide17.xml"/><Relationship Id="rId29" Type="http://schemas.openxmlformats.org/officeDocument/2006/relationships/slide" Target="slides/slide19.xml"/><Relationship Id="rId50" Type="http://customschemas.google.com/relationships/presentationmetadata" Target="metadata"/><Relationship Id="rId11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13" Type="http://schemas.openxmlformats.org/officeDocument/2006/relationships/slide" Target="slides/slide3.xml"/><Relationship Id="rId12" Type="http://schemas.openxmlformats.org/officeDocument/2006/relationships/slide" Target="slides/slide2.xml"/><Relationship Id="rId15" Type="http://schemas.openxmlformats.org/officeDocument/2006/relationships/slide" Target="slides/slide5.xml"/><Relationship Id="rId14" Type="http://schemas.openxmlformats.org/officeDocument/2006/relationships/slide" Target="slides/slide4.xml"/><Relationship Id="rId17" Type="http://schemas.openxmlformats.org/officeDocument/2006/relationships/slide" Target="slides/slide7.xml"/><Relationship Id="rId16" Type="http://schemas.openxmlformats.org/officeDocument/2006/relationships/slide" Target="slides/slide6.xml"/><Relationship Id="rId19" Type="http://schemas.openxmlformats.org/officeDocument/2006/relationships/slide" Target="slides/slide9.xml"/><Relationship Id="rId18" Type="http://schemas.openxmlformats.org/officeDocument/2006/relationships/slide" Target="slides/slide8.xml"/></Relationships>
</file>

<file path=ppt/media/image1.jpg>
</file>

<file path=ppt/media/image10.jpg>
</file>

<file path=ppt/media/image12.png>
</file>

<file path=ppt/media/image13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0" name="Google Shape;12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icon</a:t>
            </a:r>
            <a:endParaRPr/>
          </a:p>
        </p:txBody>
      </p:sp>
      <p:sp>
        <p:nvSpPr>
          <p:cNvPr id="197" name="Google Shape;19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5" name="Google Shape;205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4742c75fb8_1_26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3" name="Google Shape;213;g24742c75fb8_1_2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1" name="Google Shape;221;p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83b76bad33_0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9" name="Google Shape;229;g283b76bad33_0_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8" name="Google Shape;23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4742c75fb8_0_9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7" name="Google Shape;247;g24742c75fb8_0_9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82db768393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6" name="Google Shape;256;g282db768393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628d2a6f89_0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" name="Google Shape;267;g2628d2a6f89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8" name="Google Shape;268;g2628d2a6f89_0_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4742c75fb8_0_9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6" name="Google Shape;276;g24742c75fb8_0_9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8" name="Google Shape;12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82db768393_0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6" name="Google Shape;286;g282db768393_0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7" name="Google Shape;297;p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9c61507a92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5" name="Google Shape;305;g29c61507a92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6" name="Google Shape;306;g29c61507a92_0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9c61507a9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" name="Google Shape;315;g29c61507a9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6" name="Google Shape;316;g29c61507a92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a2696cefa5_0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g2a2696cefa5_0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6" name="Google Shape;326;g2a2696cefa5_0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a2696cefa5_0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5" name="Google Shape;335;g2a2696cefa5_0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6" name="Google Shape;336;g2a2696cefa5_0_3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6079b4c9ab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5" name="Google Shape;345;g26079b4c9ab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6" name="Google Shape;346;g26079b4c9ab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p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1" name="Google Shape;361;p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628d2a6f89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0" name="Google Shape;370;g2628d2a6f89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1" name="Google Shape;371;g2628d2a6f89_0_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208cba9ff31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1" name="Google Shape;381;g208cba9ff31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2" name="Google Shape;382;g208cba9ff31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4742c75fb8_1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6" name="Google Shape;136;g24742c75fb8_1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0" name="Google Shape;390;p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08cba9ff31_2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8" name="Google Shape;398;g208cba9ff31_2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9" name="Google Shape;399;g208cba9ff31_2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4" name="Google Shape;14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4742c75fb8_1_1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icon</a:t>
            </a:r>
            <a:endParaRPr/>
          </a:p>
        </p:txBody>
      </p:sp>
      <p:sp>
        <p:nvSpPr>
          <p:cNvPr id="152" name="Google Shape;152;g24742c75fb8_1_1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4" name="Google Shape;164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62cc70240e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icon</a:t>
            </a:r>
            <a:endParaRPr/>
          </a:p>
        </p:txBody>
      </p:sp>
      <p:sp>
        <p:nvSpPr>
          <p:cNvPr id="172" name="Google Shape;172;g262cc70240e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icon</a:t>
            </a:r>
            <a:endParaRPr/>
          </a:p>
        </p:txBody>
      </p:sp>
      <p:sp>
        <p:nvSpPr>
          <p:cNvPr id="180" name="Google Shape;18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icon</a:t>
            </a:r>
            <a:endParaRPr/>
          </a:p>
        </p:txBody>
      </p:sp>
      <p:sp>
        <p:nvSpPr>
          <p:cNvPr id="189" name="Google Shape;18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首頁_中英標題">
  <p:cSld name="首頁_中英標題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2"/>
          <p:cNvSpPr txBox="1"/>
          <p:nvPr>
            <p:ph type="ctrTitle"/>
          </p:nvPr>
        </p:nvSpPr>
        <p:spPr>
          <a:xfrm>
            <a:off x="967109" y="2274495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  <a:defRPr b="1" i="0" sz="43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" type="body"/>
          </p:nvPr>
        </p:nvSpPr>
        <p:spPr>
          <a:xfrm>
            <a:off x="967109" y="3007096"/>
            <a:ext cx="10191320" cy="1153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2" type="body"/>
          </p:nvPr>
        </p:nvSpPr>
        <p:spPr>
          <a:xfrm>
            <a:off x="967108" y="4572000"/>
            <a:ext cx="6650095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3" type="body"/>
          </p:nvPr>
        </p:nvSpPr>
        <p:spPr>
          <a:xfrm>
            <a:off x="967108" y="5025006"/>
            <a:ext cx="6650095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內容頁_中文標題＋文字">
  <p:cSld name="內容頁_中文標題＋文字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4742c75fb8_0_109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  <a:defRPr b="1" i="0" sz="4300" u="none" cap="none" strike="noStrike">
                <a:solidFill>
                  <a:schemeClr val="accent2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g24742c75fb8_0_109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g24742c75fb8_0_109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g24742c75fb8_0_109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內容頁_滿版圖片">
  <p:cSld name="內容頁_滿版圖片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4742c75fb8_0_114"/>
          <p:cNvSpPr/>
          <p:nvPr>
            <p:ph idx="2" type="pic"/>
          </p:nvPr>
        </p:nvSpPr>
        <p:spPr>
          <a:xfrm>
            <a:off x="0" y="0"/>
            <a:ext cx="120036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g24742c75fb8_0_114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內容頁_英文標題＋文字">
  <p:cSld name="內容頁_英文標題＋文字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4742c75fb8_0_117"/>
          <p:cNvSpPr txBox="1"/>
          <p:nvPr>
            <p:ph type="ctrTitle"/>
          </p:nvPr>
        </p:nvSpPr>
        <p:spPr>
          <a:xfrm>
            <a:off x="953359" y="728685"/>
            <a:ext cx="88299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400"/>
              <a:buFont typeface="Mulish"/>
              <a:buNone/>
              <a:defRPr b="1" i="0" sz="3400" u="none" cap="none" strike="noStrike">
                <a:solidFill>
                  <a:schemeClr val="accent2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g24742c75fb8_0_117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g24742c75fb8_0_117"/>
          <p:cNvSpPr txBox="1"/>
          <p:nvPr>
            <p:ph idx="2" type="body"/>
          </p:nvPr>
        </p:nvSpPr>
        <p:spPr>
          <a:xfrm>
            <a:off x="954088" y="1578855"/>
            <a:ext cx="10102800" cy="4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g24742c75fb8_0_117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內容頁_滿版圖片＋中文標題">
  <p:cSld name="內容頁_滿版圖片＋中文標題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4742c75fb8_0_122"/>
          <p:cNvSpPr/>
          <p:nvPr>
            <p:ph idx="2" type="pic"/>
          </p:nvPr>
        </p:nvSpPr>
        <p:spPr>
          <a:xfrm>
            <a:off x="0" y="1189317"/>
            <a:ext cx="12002400" cy="5668800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g24742c75fb8_0_122"/>
          <p:cNvSpPr/>
          <p:nvPr/>
        </p:nvSpPr>
        <p:spPr>
          <a:xfrm>
            <a:off x="1" y="0"/>
            <a:ext cx="11997300" cy="11892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g24742c75fb8_0_122"/>
          <p:cNvSpPr txBox="1"/>
          <p:nvPr>
            <p:ph type="ctrTitle"/>
          </p:nvPr>
        </p:nvSpPr>
        <p:spPr>
          <a:xfrm>
            <a:off x="953359" y="359005"/>
            <a:ext cx="104553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icrosoft JhengHei"/>
              <a:buNone/>
              <a:defRPr b="1" i="0" sz="36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g24742c75fb8_0_122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內容頁_滿版圖片＋英文標題">
  <p:cSld name="1_內容頁_滿版圖片＋英文標題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4742c75fb8_0_127"/>
          <p:cNvSpPr/>
          <p:nvPr>
            <p:ph idx="2" type="pic"/>
          </p:nvPr>
        </p:nvSpPr>
        <p:spPr>
          <a:xfrm>
            <a:off x="0" y="1189317"/>
            <a:ext cx="12002400" cy="5668800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g24742c75fb8_0_127"/>
          <p:cNvSpPr/>
          <p:nvPr/>
        </p:nvSpPr>
        <p:spPr>
          <a:xfrm>
            <a:off x="1" y="0"/>
            <a:ext cx="11997300" cy="11892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g24742c75fb8_0_127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78" name="Google Shape;78;g24742c75fb8_0_127"/>
          <p:cNvSpPr txBox="1"/>
          <p:nvPr>
            <p:ph type="ctrTitle"/>
          </p:nvPr>
        </p:nvSpPr>
        <p:spPr>
          <a:xfrm>
            <a:off x="953359" y="360637"/>
            <a:ext cx="88299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Mulish"/>
              <a:buNone/>
              <a:defRPr b="1" i="0" sz="34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內容頁_僅英文標題">
  <p:cSld name="內容頁_僅英文標題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4742c75fb8_0_132"/>
          <p:cNvSpPr txBox="1"/>
          <p:nvPr>
            <p:ph type="ctrTitle"/>
          </p:nvPr>
        </p:nvSpPr>
        <p:spPr>
          <a:xfrm>
            <a:off x="953359" y="728685"/>
            <a:ext cx="88299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400"/>
              <a:buFont typeface="Mulish"/>
              <a:buNone/>
              <a:defRPr b="1" i="0" sz="3400" u="none" cap="none" strike="noStrike">
                <a:solidFill>
                  <a:schemeClr val="accent2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Google Shape;81;g24742c75fb8_0_132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g24742c75fb8_0_132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內容頁_空白頁">
  <p:cSld name="內容頁_空白頁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4742c75fb8_0_136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g24742c75fb8_0_136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中英標題">
  <p:cSld name="章節3_中英標題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8"/>
          <p:cNvSpPr txBox="1"/>
          <p:nvPr>
            <p:ph type="ctrTitle"/>
          </p:nvPr>
        </p:nvSpPr>
        <p:spPr>
          <a:xfrm>
            <a:off x="967109" y="2419102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  <a:defRPr b="1" i="0" sz="43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Google Shape;91;p48"/>
          <p:cNvSpPr txBox="1"/>
          <p:nvPr>
            <p:ph idx="1" type="body"/>
          </p:nvPr>
        </p:nvSpPr>
        <p:spPr>
          <a:xfrm>
            <a:off x="967109" y="3124542"/>
            <a:ext cx="10191320" cy="189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48"/>
          <p:cNvSpPr txBox="1"/>
          <p:nvPr>
            <p:ph idx="2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" name="Google Shape;93;p48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中文標題">
  <p:cSld name="章節3_中文標題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1"/>
          <p:cNvSpPr txBox="1"/>
          <p:nvPr>
            <p:ph idx="1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51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97" name="Google Shape;97;p51"/>
          <p:cNvSpPr txBox="1"/>
          <p:nvPr>
            <p:ph type="ctrTitle"/>
          </p:nvPr>
        </p:nvSpPr>
        <p:spPr>
          <a:xfrm>
            <a:off x="966788" y="2241418"/>
            <a:ext cx="6356480" cy="29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  <a:defRPr b="1" i="0" sz="43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英文標題">
  <p:cSld name="章節3_英文標題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2"/>
          <p:cNvSpPr txBox="1"/>
          <p:nvPr>
            <p:ph idx="1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" name="Google Shape;100;p52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01" name="Google Shape;101;p52"/>
          <p:cNvSpPr txBox="1"/>
          <p:nvPr>
            <p:ph idx="2" type="body"/>
          </p:nvPr>
        </p:nvSpPr>
        <p:spPr>
          <a:xfrm>
            <a:off x="967109" y="2246089"/>
            <a:ext cx="6356480" cy="25356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首頁_中文標題">
  <p:cSld name="首頁_中文標題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/>
          <p:nvPr>
            <p:ph type="ctrTitle"/>
          </p:nvPr>
        </p:nvSpPr>
        <p:spPr>
          <a:xfrm>
            <a:off x="967109" y="2141506"/>
            <a:ext cx="6356480" cy="1886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  <a:defRPr b="1" i="0" sz="43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17"/>
          <p:cNvSpPr txBox="1"/>
          <p:nvPr>
            <p:ph idx="1" type="body"/>
          </p:nvPr>
        </p:nvSpPr>
        <p:spPr>
          <a:xfrm>
            <a:off x="967108" y="4572000"/>
            <a:ext cx="6650095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17"/>
          <p:cNvSpPr txBox="1"/>
          <p:nvPr>
            <p:ph idx="2" type="body"/>
          </p:nvPr>
        </p:nvSpPr>
        <p:spPr>
          <a:xfrm>
            <a:off x="967108" y="5025006"/>
            <a:ext cx="6650095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中英標題">
  <p:cSld name="章節4_中英標題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4"/>
          <p:cNvSpPr txBox="1"/>
          <p:nvPr>
            <p:ph type="ctrTitle"/>
          </p:nvPr>
        </p:nvSpPr>
        <p:spPr>
          <a:xfrm>
            <a:off x="967109" y="2419102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  <a:defRPr b="1" i="0" sz="43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64"/>
          <p:cNvSpPr txBox="1"/>
          <p:nvPr>
            <p:ph idx="1" type="body"/>
          </p:nvPr>
        </p:nvSpPr>
        <p:spPr>
          <a:xfrm>
            <a:off x="967109" y="3124542"/>
            <a:ext cx="10191320" cy="189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8" name="Google Shape;108;p64"/>
          <p:cNvSpPr txBox="1"/>
          <p:nvPr>
            <p:ph idx="2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64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中文標題">
  <p:cSld name="章節4_中文標題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5"/>
          <p:cNvSpPr txBox="1"/>
          <p:nvPr>
            <p:ph idx="1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Google Shape;112;p65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13" name="Google Shape;113;p65"/>
          <p:cNvSpPr txBox="1"/>
          <p:nvPr>
            <p:ph type="ctrTitle"/>
          </p:nvPr>
        </p:nvSpPr>
        <p:spPr>
          <a:xfrm>
            <a:off x="966788" y="2241418"/>
            <a:ext cx="6356480" cy="29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  <a:defRPr b="1" i="0" sz="43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英文標題">
  <p:cSld name="章節4_英文標題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6"/>
          <p:cNvSpPr txBox="1"/>
          <p:nvPr>
            <p:ph idx="1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Google Shape;116;p66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17" name="Google Shape;117;p66"/>
          <p:cNvSpPr txBox="1"/>
          <p:nvPr>
            <p:ph idx="2" type="body"/>
          </p:nvPr>
        </p:nvSpPr>
        <p:spPr>
          <a:xfrm>
            <a:off x="967109" y="2246089"/>
            <a:ext cx="6356480" cy="25356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首頁_英文標題">
  <p:cSld name="首頁_英文標題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8"/>
          <p:cNvSpPr txBox="1"/>
          <p:nvPr>
            <p:ph idx="1" type="body"/>
          </p:nvPr>
        </p:nvSpPr>
        <p:spPr>
          <a:xfrm>
            <a:off x="967109" y="2162200"/>
            <a:ext cx="6356480" cy="1858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18"/>
          <p:cNvSpPr txBox="1"/>
          <p:nvPr>
            <p:ph idx="2" type="body"/>
          </p:nvPr>
        </p:nvSpPr>
        <p:spPr>
          <a:xfrm>
            <a:off x="967108" y="4572000"/>
            <a:ext cx="6650095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18"/>
          <p:cNvSpPr txBox="1"/>
          <p:nvPr>
            <p:ph idx="3" type="body"/>
          </p:nvPr>
        </p:nvSpPr>
        <p:spPr>
          <a:xfrm>
            <a:off x="967108" y="5025006"/>
            <a:ext cx="6650095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中英標題">
  <p:cSld name="章節1_中英標題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4"/>
          <p:cNvSpPr txBox="1"/>
          <p:nvPr>
            <p:ph type="ctrTitle"/>
          </p:nvPr>
        </p:nvSpPr>
        <p:spPr>
          <a:xfrm>
            <a:off x="967109" y="2419102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  <a:defRPr b="1" i="0" sz="43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14"/>
          <p:cNvSpPr txBox="1"/>
          <p:nvPr>
            <p:ph idx="1" type="body"/>
          </p:nvPr>
        </p:nvSpPr>
        <p:spPr>
          <a:xfrm>
            <a:off x="967109" y="3124542"/>
            <a:ext cx="10191320" cy="189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14"/>
          <p:cNvSpPr txBox="1"/>
          <p:nvPr>
            <p:ph idx="2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14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中文標題">
  <p:cSld name="章節1_中文標題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9"/>
          <p:cNvSpPr txBox="1"/>
          <p:nvPr>
            <p:ph idx="1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19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4" name="Google Shape;34;p19"/>
          <p:cNvSpPr txBox="1"/>
          <p:nvPr>
            <p:ph type="ctrTitle"/>
          </p:nvPr>
        </p:nvSpPr>
        <p:spPr>
          <a:xfrm>
            <a:off x="966788" y="2241418"/>
            <a:ext cx="6356480" cy="29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  <a:defRPr b="1" i="0" sz="43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英文標題">
  <p:cSld name="章節1_英文標題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0"/>
          <p:cNvSpPr txBox="1"/>
          <p:nvPr>
            <p:ph idx="1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20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8" name="Google Shape;38;p20"/>
          <p:cNvSpPr txBox="1"/>
          <p:nvPr>
            <p:ph idx="2" type="body"/>
          </p:nvPr>
        </p:nvSpPr>
        <p:spPr>
          <a:xfrm>
            <a:off x="967109" y="2246089"/>
            <a:ext cx="6356480" cy="25356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中英標題">
  <p:cSld name="章節2_中英標題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6"/>
          <p:cNvSpPr txBox="1"/>
          <p:nvPr>
            <p:ph type="ctrTitle"/>
          </p:nvPr>
        </p:nvSpPr>
        <p:spPr>
          <a:xfrm>
            <a:off x="967109" y="2419102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  <a:defRPr b="1" i="0" sz="43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p46"/>
          <p:cNvSpPr txBox="1"/>
          <p:nvPr>
            <p:ph idx="1" type="body"/>
          </p:nvPr>
        </p:nvSpPr>
        <p:spPr>
          <a:xfrm>
            <a:off x="967109" y="3124542"/>
            <a:ext cx="10191320" cy="189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46"/>
          <p:cNvSpPr txBox="1"/>
          <p:nvPr>
            <p:ph idx="2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46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中文標題">
  <p:cSld name="章節2_中文標題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49"/>
          <p:cNvSpPr txBox="1"/>
          <p:nvPr>
            <p:ph idx="1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49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50" name="Google Shape;50;p49"/>
          <p:cNvSpPr txBox="1"/>
          <p:nvPr>
            <p:ph type="ctrTitle"/>
          </p:nvPr>
        </p:nvSpPr>
        <p:spPr>
          <a:xfrm>
            <a:off x="966788" y="2241418"/>
            <a:ext cx="6356480" cy="29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  <a:defRPr b="1" i="0" sz="43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1_英文標題">
  <p:cSld name="章節2_英文標題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0"/>
          <p:cNvSpPr txBox="1"/>
          <p:nvPr>
            <p:ph idx="1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50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54" name="Google Shape;54;p50"/>
          <p:cNvSpPr txBox="1"/>
          <p:nvPr>
            <p:ph idx="2" type="body"/>
          </p:nvPr>
        </p:nvSpPr>
        <p:spPr>
          <a:xfrm>
            <a:off x="967109" y="2246089"/>
            <a:ext cx="6356480" cy="25356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0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8.jpg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theme" Target="../theme/theme2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image" Target="../media/image8.jpg"/><Relationship Id="rId2" Type="http://schemas.openxmlformats.org/officeDocument/2006/relationships/slideLayout" Target="../slideLayouts/slideLayout7.xml"/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theme" Target="../theme/theme4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0.xml"/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6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/Relationships>
</file>

<file path=ppt/slideMasters/_rels/slideMaster5.xml.rels><?xml version="1.0" encoding="UTF-8" standalone="yes"?><Relationships xmlns="http://schemas.openxmlformats.org/package/2006/relationships"><Relationship Id="rId1" Type="http://schemas.openxmlformats.org/officeDocument/2006/relationships/image" Target="../media/image8.jpg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5" Type="http://schemas.openxmlformats.org/officeDocument/2006/relationships/theme" Target="../theme/theme5.xml"/></Relationships>
</file>

<file path=ppt/slideMasters/_rels/slideMaster6.xml.rels><?xml version="1.0" encoding="UTF-8" standalone="yes"?><Relationships xmlns="http://schemas.openxmlformats.org/package/2006/relationships"><Relationship Id="rId1" Type="http://schemas.openxmlformats.org/officeDocument/2006/relationships/image" Target="../media/image8.jpg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5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 txBox="1"/>
          <p:nvPr/>
        </p:nvSpPr>
        <p:spPr>
          <a:xfrm>
            <a:off x="966788" y="717402"/>
            <a:ext cx="3515360" cy="9848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rPr b="0" i="0" lang="zh-TW" sz="5800" u="none" cap="none" strike="noStrike">
                <a:solidFill>
                  <a:schemeClr val="lt1"/>
                </a:solidFill>
                <a:latin typeface="Mulish ExtraLight"/>
                <a:ea typeface="Mulish ExtraLight"/>
                <a:cs typeface="Mulish ExtraLight"/>
                <a:sym typeface="Mulish ExtraLight"/>
              </a:rPr>
              <a:t>01</a:t>
            </a:r>
            <a:endParaRPr b="0" i="0" sz="5800" u="none" cap="none" strike="noStrike">
              <a:solidFill>
                <a:schemeClr val="lt1"/>
              </a:solidFill>
              <a:latin typeface="Mulish ExtraLight"/>
              <a:ea typeface="Mulish ExtraLight"/>
              <a:cs typeface="Mulish ExtraLight"/>
              <a:sym typeface="Mulish ExtraLight"/>
            </a:endParaRPr>
          </a:p>
        </p:txBody>
      </p:sp>
      <p:sp>
        <p:nvSpPr>
          <p:cNvPr id="25" name="Google Shape;25;p13"/>
          <p:cNvSpPr txBox="1"/>
          <p:nvPr/>
        </p:nvSpPr>
        <p:spPr>
          <a:xfrm>
            <a:off x="1242283" y="6179444"/>
            <a:ext cx="73777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zh-TW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章節 01</a:t>
            </a:r>
            <a:endParaRPr b="1" i="0" sz="12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3" r:id="rId2"/>
    <p:sldLayoutId id="2147483654" r:id="rId3"/>
    <p:sldLayoutId id="2147483655" r:id="rId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5"/>
          <p:cNvSpPr txBox="1"/>
          <p:nvPr/>
        </p:nvSpPr>
        <p:spPr>
          <a:xfrm>
            <a:off x="966788" y="717402"/>
            <a:ext cx="3515360" cy="9848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rPr b="0" i="0" lang="zh-TW" sz="5800" u="none" cap="none" strike="noStrike">
                <a:solidFill>
                  <a:schemeClr val="lt1"/>
                </a:solidFill>
                <a:latin typeface="Mulish ExtraLight"/>
                <a:ea typeface="Mulish ExtraLight"/>
                <a:cs typeface="Mulish ExtraLight"/>
                <a:sym typeface="Mulish ExtraLight"/>
              </a:rPr>
              <a:t>02</a:t>
            </a:r>
            <a:endParaRPr b="0" i="0" sz="5800" u="none" cap="none" strike="noStrike">
              <a:solidFill>
                <a:schemeClr val="lt1"/>
              </a:solidFill>
              <a:latin typeface="Mulish ExtraLight"/>
              <a:ea typeface="Mulish ExtraLight"/>
              <a:cs typeface="Mulish ExtraLight"/>
              <a:sym typeface="Mulish ExtraLight"/>
            </a:endParaRPr>
          </a:p>
        </p:txBody>
      </p:sp>
      <p:sp>
        <p:nvSpPr>
          <p:cNvPr id="41" name="Google Shape;41;p45"/>
          <p:cNvSpPr txBox="1"/>
          <p:nvPr/>
        </p:nvSpPr>
        <p:spPr>
          <a:xfrm>
            <a:off x="1242283" y="6179444"/>
            <a:ext cx="73777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zh-TW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章節 02</a:t>
            </a:r>
            <a:endParaRPr b="1" i="0" sz="12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7" r:id="rId2"/>
    <p:sldLayoutId id="2147483658" r:id="rId3"/>
    <p:sldLayoutId id="2147483659" r:id="rId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7"/>
          <p:cNvSpPr txBox="1"/>
          <p:nvPr/>
        </p:nvSpPr>
        <p:spPr>
          <a:xfrm>
            <a:off x="966788" y="717402"/>
            <a:ext cx="3515360" cy="9848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rPr b="0" i="0" lang="zh-TW" sz="5800" u="none" cap="none" strike="noStrike">
                <a:solidFill>
                  <a:schemeClr val="lt1"/>
                </a:solidFill>
                <a:latin typeface="Mulish ExtraLight"/>
                <a:ea typeface="Mulish ExtraLight"/>
                <a:cs typeface="Mulish ExtraLight"/>
                <a:sym typeface="Mulish ExtraLight"/>
              </a:rPr>
              <a:t>03</a:t>
            </a:r>
            <a:endParaRPr b="0" i="0" sz="5800" u="none" cap="none" strike="noStrike">
              <a:solidFill>
                <a:schemeClr val="lt1"/>
              </a:solidFill>
              <a:latin typeface="Mulish ExtraLight"/>
              <a:ea typeface="Mulish ExtraLight"/>
              <a:cs typeface="Mulish ExtraLight"/>
              <a:sym typeface="Mulish ExtraLight"/>
            </a:endParaRPr>
          </a:p>
        </p:txBody>
      </p:sp>
      <p:sp>
        <p:nvSpPr>
          <p:cNvPr id="88" name="Google Shape;88;p47"/>
          <p:cNvSpPr txBox="1"/>
          <p:nvPr/>
        </p:nvSpPr>
        <p:spPr>
          <a:xfrm>
            <a:off x="1242283" y="6179444"/>
            <a:ext cx="73777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zh-TW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章節 03</a:t>
            </a:r>
            <a:endParaRPr b="1" i="0" sz="12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2"/>
    <p:sldLayoutId id="2147483670" r:id="rId3"/>
    <p:sldLayoutId id="2147483671" r:id="rId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63"/>
          <p:cNvSpPr txBox="1"/>
          <p:nvPr/>
        </p:nvSpPr>
        <p:spPr>
          <a:xfrm>
            <a:off x="966788" y="717402"/>
            <a:ext cx="3515360" cy="9848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rPr b="0" i="0" lang="zh-TW" sz="5800" u="none" cap="none" strike="noStrike">
                <a:solidFill>
                  <a:schemeClr val="lt1"/>
                </a:solidFill>
                <a:latin typeface="Mulish ExtraLight"/>
                <a:ea typeface="Mulish ExtraLight"/>
                <a:cs typeface="Mulish ExtraLight"/>
                <a:sym typeface="Mulish ExtraLight"/>
              </a:rPr>
              <a:t>04</a:t>
            </a:r>
            <a:endParaRPr b="0" i="0" sz="5800" u="none" cap="none" strike="noStrike">
              <a:solidFill>
                <a:schemeClr val="lt1"/>
              </a:solidFill>
              <a:latin typeface="Mulish ExtraLight"/>
              <a:ea typeface="Mulish ExtraLight"/>
              <a:cs typeface="Mulish ExtraLight"/>
              <a:sym typeface="Mulish ExtraLight"/>
            </a:endParaRPr>
          </a:p>
        </p:txBody>
      </p:sp>
      <p:sp>
        <p:nvSpPr>
          <p:cNvPr id="104" name="Google Shape;104;p63"/>
          <p:cNvSpPr txBox="1"/>
          <p:nvPr/>
        </p:nvSpPr>
        <p:spPr>
          <a:xfrm>
            <a:off x="1242283" y="6179444"/>
            <a:ext cx="73777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zh-TW" sz="1200" u="none" cap="none" strike="noStrik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章節 04</a:t>
            </a:r>
            <a:endParaRPr b="1" i="0" sz="1200" u="none" cap="none" strike="noStrik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3" r:id="rId2"/>
    <p:sldLayoutId id="2147483674" r:id="rId3"/>
    <p:sldLayoutId id="2147483675" r:id="rId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drive.google.com/file/d/12nAAZf_B-bp2ZZbd-ZUODOPL31uPr0da/view?usp=sharing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1.xml"/><Relationship Id="rId3" Type="http://schemas.openxmlformats.org/officeDocument/2006/relationships/hyperlink" Target="mailto:t110598066@ntut.org.tw" TargetMode="External"/><Relationship Id="rId4" Type="http://schemas.openxmlformats.org/officeDocument/2006/relationships/hyperlink" Target="mailto:t111598085@ntut.org.tw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3.png"/><Relationship Id="rId6" Type="http://schemas.openxmlformats.org/officeDocument/2006/relationships/hyperlink" Target="https://youtu.be/wi3_91hwq0w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drive.google.com/file/d/1aaU5WOmTsIz9UkLbi0IXO6JkNrnXSBLI/view?usp=sharin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rive.google.com/file/d/1bEG1-RDyyMK_Y6B0ejOu4Rd6hXO1Hhmm/view?usp=shari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 txBox="1"/>
          <p:nvPr>
            <p:ph type="ctrTitle"/>
          </p:nvPr>
        </p:nvSpPr>
        <p:spPr>
          <a:xfrm>
            <a:off x="967109" y="2274495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</a:pPr>
            <a:r>
              <a:rPr lang="zh-TW"/>
              <a:t>資料可視化</a:t>
            </a:r>
            <a:endParaRPr/>
          </a:p>
        </p:txBody>
      </p:sp>
      <p:sp>
        <p:nvSpPr>
          <p:cNvPr id="123" name="Google Shape;123;p6"/>
          <p:cNvSpPr txBox="1"/>
          <p:nvPr>
            <p:ph idx="1" type="body"/>
          </p:nvPr>
        </p:nvSpPr>
        <p:spPr>
          <a:xfrm>
            <a:off x="967109" y="3007096"/>
            <a:ext cx="10191320" cy="1153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zh-TW"/>
              <a:t>HW08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 -有氧漫遊, 主題遊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24" name="Google Shape;124;p6"/>
          <p:cNvSpPr txBox="1"/>
          <p:nvPr>
            <p:ph idx="2" type="body"/>
          </p:nvPr>
        </p:nvSpPr>
        <p:spPr>
          <a:xfrm>
            <a:off x="967108" y="4572000"/>
            <a:ext cx="6650095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zh-TW"/>
              <a:t>陳昱霖, 許瑋哲</a:t>
            </a:r>
            <a:endParaRPr/>
          </a:p>
        </p:txBody>
      </p:sp>
      <p:sp>
        <p:nvSpPr>
          <p:cNvPr id="125" name="Google Shape;125;p6"/>
          <p:cNvSpPr txBox="1"/>
          <p:nvPr>
            <p:ph idx="3" type="body"/>
          </p:nvPr>
        </p:nvSpPr>
        <p:spPr>
          <a:xfrm>
            <a:off x="967108" y="5025006"/>
            <a:ext cx="6650095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rPr lang="zh-TW"/>
              <a:t>國立臺北科技大學資訊工程系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zh-TW"/>
              <a:t>操作方式</a:t>
            </a:r>
            <a:endParaRPr/>
          </a:p>
        </p:txBody>
      </p:sp>
      <p:sp>
        <p:nvSpPr>
          <p:cNvPr id="200" name="Google Shape;200;p4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01" name="Google Shape;201;p4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02" name="Google Shape;202;p4"/>
          <p:cNvSpPr txBox="1"/>
          <p:nvPr>
            <p:ph idx="2" type="body"/>
          </p:nvPr>
        </p:nvSpPr>
        <p:spPr>
          <a:xfrm>
            <a:off x="953359" y="1747490"/>
            <a:ext cx="10102795" cy="40891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6858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Font typeface="Arial"/>
              <a:buChar char="•"/>
            </a:pPr>
            <a:r>
              <a:rPr lang="zh-TW"/>
              <a:t>WASD鍵: 控制相機上下左右</a:t>
            </a:r>
            <a:endParaRPr/>
          </a:p>
          <a:p>
            <a:pPr indent="-457200" lvl="0" marL="6858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Font typeface="Arial"/>
              <a:buChar char="•"/>
            </a:pPr>
            <a:r>
              <a:rPr lang="zh-TW"/>
              <a:t>滑鼠: 控制前進方向</a:t>
            </a:r>
            <a:endParaRPr/>
          </a:p>
          <a:p>
            <a:pPr indent="-457200" lvl="0" marL="6858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Font typeface="Arial"/>
              <a:buChar char="•"/>
            </a:pPr>
            <a:r>
              <a:rPr lang="zh-TW"/>
              <a:t>Esc鍵: 執行檔關閉</a:t>
            </a:r>
            <a:endParaRPr/>
          </a:p>
          <a:p>
            <a:pPr indent="-285750" lvl="0" marL="6858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/>
          <p:nvPr>
            <p:ph type="ctrTitle"/>
          </p:nvPr>
        </p:nvSpPr>
        <p:spPr>
          <a:xfrm>
            <a:off x="967109" y="2419102"/>
            <a:ext cx="101913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</a:pPr>
            <a:r>
              <a:rPr lang="zh-TW"/>
              <a:t>評分標準</a:t>
            </a:r>
            <a:endParaRPr/>
          </a:p>
        </p:txBody>
      </p:sp>
      <p:sp>
        <p:nvSpPr>
          <p:cNvPr id="208" name="Google Shape;208;p37"/>
          <p:cNvSpPr txBox="1"/>
          <p:nvPr>
            <p:ph idx="1" type="body"/>
          </p:nvPr>
        </p:nvSpPr>
        <p:spPr>
          <a:xfrm>
            <a:off x="967109" y="3124542"/>
            <a:ext cx="10191300" cy="18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09" name="Google Shape;209;p37"/>
          <p:cNvSpPr txBox="1"/>
          <p:nvPr>
            <p:ph idx="2" type="body"/>
          </p:nvPr>
        </p:nvSpPr>
        <p:spPr>
          <a:xfrm>
            <a:off x="1842554" y="6207371"/>
            <a:ext cx="9762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10" name="Google Shape;210;p37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4742c75fb8_1_269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評分標準</a:t>
            </a:r>
            <a:endParaRPr/>
          </a:p>
        </p:txBody>
      </p:sp>
      <p:sp>
        <p:nvSpPr>
          <p:cNvPr id="216" name="Google Shape;216;g24742c75fb8_1_269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17" name="Google Shape;217;g24742c75fb8_1_269"/>
          <p:cNvSpPr txBox="1"/>
          <p:nvPr>
            <p:ph idx="2" type="body"/>
          </p:nvPr>
        </p:nvSpPr>
        <p:spPr>
          <a:xfrm>
            <a:off x="954100" y="1618600"/>
            <a:ext cx="105309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2400"/>
              <a:buChar char="●"/>
            </a:pPr>
            <a:r>
              <a:rPr b="1" lang="zh-TW" sz="2400">
                <a:solidFill>
                  <a:srgbClr val="00B050"/>
                </a:solidFill>
                <a:latin typeface="Mulish"/>
                <a:ea typeface="Mulish"/>
                <a:cs typeface="Mulish"/>
                <a:sym typeface="Mulish"/>
              </a:rPr>
              <a:t>Simple baseline (4pt)</a:t>
            </a:r>
            <a:endParaRPr b="1" sz="2400">
              <a:solidFill>
                <a:srgbClr val="00B050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-342900" lvl="1" marL="9017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2000"/>
              <a:buChar char="•"/>
            </a:pPr>
            <a:r>
              <a:rPr b="1" lang="zh-TW" sz="2000">
                <a:solidFill>
                  <a:srgbClr val="00B05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使用執行檔觀看有氧漫遊圖表回答問題(2pt)</a:t>
            </a:r>
            <a:endParaRPr b="1" sz="2000">
              <a:solidFill>
                <a:srgbClr val="00B05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92932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2000"/>
              <a:buChar char="•"/>
            </a:pPr>
            <a:r>
              <a:rPr b="1" lang="zh-TW" sz="2000">
                <a:solidFill>
                  <a:srgbClr val="00B05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使用執行檔觀看主題遊圖表回答問題(2pt)</a:t>
            </a:r>
            <a:endParaRPr b="1" sz="2000">
              <a:solidFill>
                <a:srgbClr val="00B05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Char char="●"/>
            </a:pPr>
            <a:r>
              <a:rPr b="1" lang="zh-TW" sz="2400">
                <a:solidFill>
                  <a:srgbClr val="FF0000"/>
                </a:solidFill>
                <a:latin typeface="Mulish"/>
                <a:ea typeface="Mulish"/>
                <a:cs typeface="Mulish"/>
                <a:sym typeface="Mulish"/>
              </a:rPr>
              <a:t>Medium baseline (3pt)</a:t>
            </a:r>
            <a:endParaRPr b="1" sz="2100">
              <a:solidFill>
                <a:srgbClr val="FF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92932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Char char="•"/>
            </a:pPr>
            <a:r>
              <a:rPr b="1" lang="zh-TW" sz="200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觀察有氧漫遊的資料回答問題</a:t>
            </a:r>
            <a:r>
              <a:rPr b="1" lang="zh-TW" sz="200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(2pt)</a:t>
            </a:r>
            <a:endParaRPr b="1" sz="2000">
              <a:solidFill>
                <a:srgbClr val="FF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929324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Char char="•"/>
            </a:pPr>
            <a:r>
              <a:rPr b="1" lang="zh-TW" sz="200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觀察主題遊的資料集回答問題(1pt)</a:t>
            </a:r>
            <a:endParaRPr b="1" sz="2000">
              <a:solidFill>
                <a:srgbClr val="FF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400"/>
              <a:buChar char="●"/>
            </a:pPr>
            <a:r>
              <a:rPr b="1" lang="zh-TW" sz="2400">
                <a:solidFill>
                  <a:srgbClr val="7030A0"/>
                </a:solidFill>
                <a:latin typeface="Mulish"/>
                <a:ea typeface="Mulish"/>
                <a:cs typeface="Mulish"/>
                <a:sym typeface="Mulish"/>
              </a:rPr>
              <a:t>Strong baseline (3pt)</a:t>
            </a:r>
            <a:endParaRPr/>
          </a:p>
          <a:p>
            <a:pPr indent="-342900" lvl="1" marL="9017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000"/>
              <a:buChar char="•"/>
            </a:pPr>
            <a:r>
              <a:rPr b="1" lang="zh-TW" sz="2000">
                <a:solidFill>
                  <a:srgbClr val="7030A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參考執行檔製作出自己的虛擬可視化圖表(2pt)</a:t>
            </a:r>
            <a:endParaRPr b="1" sz="2000">
              <a:solidFill>
                <a:srgbClr val="7030A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9017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000"/>
              <a:buChar char="•"/>
            </a:pPr>
            <a:r>
              <a:rPr b="1" lang="zh-TW" sz="2000">
                <a:solidFill>
                  <a:srgbClr val="7030A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成功讀取有氧漫遊、主題遊資料並呈現(1pt)</a:t>
            </a:r>
            <a:endParaRPr b="1" sz="2000">
              <a:solidFill>
                <a:srgbClr val="7030A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218" name="Google Shape;218;g24742c75fb8_1_269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9"/>
          <p:cNvSpPr txBox="1"/>
          <p:nvPr>
            <p:ph type="ctrTitle"/>
          </p:nvPr>
        </p:nvSpPr>
        <p:spPr>
          <a:xfrm>
            <a:off x="967109" y="2419102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</a:pPr>
            <a:r>
              <a:rPr lang="zh-TW"/>
              <a:t>作業說明</a:t>
            </a:r>
            <a:endParaRPr/>
          </a:p>
        </p:txBody>
      </p:sp>
      <p:sp>
        <p:nvSpPr>
          <p:cNvPr id="224" name="Google Shape;224;p39"/>
          <p:cNvSpPr txBox="1"/>
          <p:nvPr>
            <p:ph idx="1" type="body"/>
          </p:nvPr>
        </p:nvSpPr>
        <p:spPr>
          <a:xfrm>
            <a:off x="967109" y="3124542"/>
            <a:ext cx="10191320" cy="189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25" name="Google Shape;225;p39"/>
          <p:cNvSpPr txBox="1"/>
          <p:nvPr>
            <p:ph idx="2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26" name="Google Shape;226;p39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83b76bad33_0_4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76200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g283b76bad33_0_45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 sz="4400">
                <a:solidFill>
                  <a:srgbClr val="00B050"/>
                </a:solidFill>
              </a:rPr>
              <a:t>Simple baseline</a:t>
            </a:r>
            <a:endParaRPr/>
          </a:p>
        </p:txBody>
      </p:sp>
      <p:sp>
        <p:nvSpPr>
          <p:cNvPr id="233" name="Google Shape;233;g283b76bad33_0_45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34" name="Google Shape;234;g283b76bad33_0_45"/>
          <p:cNvSpPr txBox="1"/>
          <p:nvPr>
            <p:ph idx="2" type="body"/>
          </p:nvPr>
        </p:nvSpPr>
        <p:spPr>
          <a:xfrm>
            <a:off x="954100" y="1618600"/>
            <a:ext cx="10471282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rgbClr val="00B050"/>
              </a:buClr>
              <a:buSzPts val="3600"/>
              <a:buNone/>
            </a:pPr>
            <a:r>
              <a:rPr b="1" lang="zh-TW" sz="2400">
                <a:solidFill>
                  <a:srgbClr val="00B050"/>
                </a:solidFill>
              </a:rPr>
              <a:t>使用</a:t>
            </a:r>
            <a:r>
              <a:rPr b="1" lang="zh-TW" sz="2400">
                <a:solidFill>
                  <a:srgbClr val="00B050"/>
                </a:solidFill>
              </a:rPr>
              <a:t>影片</a:t>
            </a:r>
            <a:r>
              <a:rPr b="1" lang="zh-TW" sz="2400">
                <a:solidFill>
                  <a:srgbClr val="00B050"/>
                </a:solidFill>
              </a:rPr>
              <a:t>觀看有氧漫遊圖表回答問題(2pt)</a:t>
            </a:r>
            <a:endParaRPr b="1" sz="2400">
              <a:solidFill>
                <a:srgbClr val="00B050"/>
              </a:solidFill>
            </a:endParaRPr>
          </a:p>
          <a:p>
            <a:pPr indent="0" lvl="0" marL="45720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zh-TW" sz="1800">
                <a:solidFill>
                  <a:srgbClr val="00B050"/>
                </a:solidFill>
              </a:rPr>
              <a:t>透過觀察虛擬視覺化圖表，請問</a:t>
            </a:r>
            <a:endParaRPr sz="1800">
              <a:solidFill>
                <a:srgbClr val="00B050"/>
              </a:solidFill>
            </a:endParaRPr>
          </a:p>
          <a:p>
            <a:pPr indent="0" lvl="0" marL="45720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zh-TW" sz="1800">
                <a:solidFill>
                  <a:srgbClr val="00B050"/>
                </a:solidFill>
              </a:rPr>
              <a:t>1. 回答數總計最高的是哪個問題哪個選項? (1pt)</a:t>
            </a:r>
            <a:endParaRPr>
              <a:solidFill>
                <a:srgbClr val="00B050"/>
              </a:solidFill>
            </a:endParaRPr>
          </a:p>
          <a:p>
            <a:pPr indent="0" lvl="0" marL="45720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zh-TW" sz="1800">
                <a:solidFill>
                  <a:srgbClr val="00B050"/>
                </a:solidFill>
              </a:rPr>
              <a:t>2. 回答數總計最低的是哪個問題哪個選項? (1pt)</a:t>
            </a:r>
            <a:endParaRPr sz="1800">
              <a:solidFill>
                <a:srgbClr val="00B050"/>
              </a:solidFill>
            </a:endParaRPr>
          </a:p>
        </p:txBody>
      </p:sp>
      <p:sp>
        <p:nvSpPr>
          <p:cNvPr id="235" name="Google Shape;235;g283b76bad33_0_45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76200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5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 sz="4400">
                <a:solidFill>
                  <a:srgbClr val="00B050"/>
                </a:solidFill>
              </a:rPr>
              <a:t>Simple baseline</a:t>
            </a:r>
            <a:endParaRPr/>
          </a:p>
        </p:txBody>
      </p:sp>
      <p:sp>
        <p:nvSpPr>
          <p:cNvPr id="242" name="Google Shape;242;p5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43" name="Google Shape;243;p5"/>
          <p:cNvSpPr txBox="1"/>
          <p:nvPr>
            <p:ph idx="2" type="body"/>
          </p:nvPr>
        </p:nvSpPr>
        <p:spPr>
          <a:xfrm>
            <a:off x="954100" y="1618600"/>
            <a:ext cx="10471282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rgbClr val="00B050"/>
              </a:buClr>
              <a:buSzPts val="3600"/>
              <a:buNone/>
            </a:pPr>
            <a:r>
              <a:rPr b="1" lang="zh-TW" sz="2400">
                <a:solidFill>
                  <a:srgbClr val="00B050"/>
                </a:solidFill>
              </a:rPr>
              <a:t>使用執行檔觀看主題遊圖表回答問題(2pt)</a:t>
            </a:r>
            <a:endParaRPr b="1" sz="2400">
              <a:solidFill>
                <a:srgbClr val="00B050"/>
              </a:solidFill>
            </a:endParaRPr>
          </a:p>
          <a:p>
            <a:pPr indent="0" lvl="0" marL="4572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None/>
            </a:pPr>
            <a:r>
              <a:rPr lang="zh-TW" sz="1800">
                <a:solidFill>
                  <a:srgbClr val="00B050"/>
                </a:solidFill>
              </a:rPr>
              <a:t>透過觀察虛擬視覺化圖表，請問</a:t>
            </a:r>
            <a:endParaRPr sz="1800">
              <a:solidFill>
                <a:srgbClr val="00B050"/>
              </a:solidFill>
            </a:endParaRPr>
          </a:p>
          <a:p>
            <a:pPr indent="0" lvl="0" marL="4572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None/>
            </a:pPr>
            <a:r>
              <a:rPr lang="zh-TW" sz="1800">
                <a:solidFill>
                  <a:srgbClr val="00B050"/>
                </a:solidFill>
              </a:rPr>
              <a:t>1. 平均時間最快完成的組別是哪一組? (0.5pt)</a:t>
            </a:r>
            <a:endParaRPr>
              <a:solidFill>
                <a:srgbClr val="00B050"/>
              </a:solidFill>
            </a:endParaRPr>
          </a:p>
          <a:p>
            <a:pPr indent="0" lvl="0" marL="4572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None/>
            </a:pPr>
            <a:r>
              <a:rPr lang="zh-TW" sz="1800">
                <a:solidFill>
                  <a:srgbClr val="00B050"/>
                </a:solidFill>
              </a:rPr>
              <a:t>2. 平均時間最慢完成的組別是哪一組? (0.5pt)</a:t>
            </a:r>
            <a:endParaRPr sz="1800">
              <a:solidFill>
                <a:srgbClr val="00B050"/>
              </a:solidFill>
            </a:endParaRPr>
          </a:p>
          <a:p>
            <a:pPr indent="0" lvl="0" marL="4572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None/>
            </a:pPr>
            <a:r>
              <a:rPr lang="zh-TW" sz="1800">
                <a:solidFill>
                  <a:srgbClr val="00B050"/>
                </a:solidFill>
              </a:rPr>
              <a:t>3. 你從圖表中觀察到什麼? (1pt)</a:t>
            </a:r>
            <a:endParaRPr/>
          </a:p>
          <a:p>
            <a:pPr indent="0" lvl="0" marL="4572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None/>
            </a:pPr>
            <a:r>
              <a:t/>
            </a:r>
            <a:endParaRPr sz="1800">
              <a:solidFill>
                <a:srgbClr val="00B050"/>
              </a:solidFill>
            </a:endParaRPr>
          </a:p>
        </p:txBody>
      </p:sp>
      <p:sp>
        <p:nvSpPr>
          <p:cNvPr id="244" name="Google Shape;244;p5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4742c75fb8_0_9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g24742c75fb8_0_90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 sz="4400">
                <a:solidFill>
                  <a:srgbClr val="FF0000"/>
                </a:solidFill>
              </a:rPr>
              <a:t>Medium baseline</a:t>
            </a:r>
            <a:endParaRPr/>
          </a:p>
        </p:txBody>
      </p:sp>
      <p:sp>
        <p:nvSpPr>
          <p:cNvPr id="251" name="Google Shape;251;g24742c75fb8_0_90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52" name="Google Shape;252;g24742c75fb8_0_90"/>
          <p:cNvSpPr txBox="1"/>
          <p:nvPr>
            <p:ph idx="2" type="body"/>
          </p:nvPr>
        </p:nvSpPr>
        <p:spPr>
          <a:xfrm>
            <a:off x="954100" y="1618600"/>
            <a:ext cx="80406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rtl="0" algn="l">
              <a:spcBef>
                <a:spcPts val="1400"/>
              </a:spcBef>
              <a:spcAft>
                <a:spcPts val="0"/>
              </a:spcAft>
              <a:buClr>
                <a:srgbClr val="00B050"/>
              </a:buClr>
              <a:buSzPts val="3600"/>
              <a:buFont typeface="Arial"/>
              <a:buNone/>
            </a:pPr>
            <a:r>
              <a:rPr b="1" lang="zh-TW" sz="2000">
                <a:solidFill>
                  <a:srgbClr val="FF0000"/>
                </a:solidFill>
              </a:rPr>
              <a:t>觀察有氧漫遊的資料回答問題</a:t>
            </a:r>
            <a:r>
              <a:rPr b="1" lang="zh-TW" sz="2400">
                <a:solidFill>
                  <a:srgbClr val="FF0000"/>
                </a:solidFill>
              </a:rPr>
              <a:t>(2pt)</a:t>
            </a:r>
            <a:endParaRPr b="1" sz="2400">
              <a:solidFill>
                <a:srgbClr val="FF0000"/>
              </a:solidFill>
            </a:endParaRPr>
          </a:p>
          <a:p>
            <a:pPr indent="0" lvl="0" marL="45720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zh-TW" sz="1800">
                <a:solidFill>
                  <a:srgbClr val="FF0000"/>
                </a:solidFill>
              </a:rPr>
              <a:t>透過觀察虛擬視覺化圖表，請問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</a:pPr>
            <a:r>
              <a:rPr lang="zh-TW" sz="1800">
                <a:solidFill>
                  <a:srgbClr val="FF0000"/>
                </a:solidFill>
              </a:rPr>
              <a:t>1. 經過你的觀察，表中的回覆總數大約落在多少?(1pt)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</a:pPr>
            <a:r>
              <a:rPr lang="zh-TW" sz="1800">
                <a:solidFill>
                  <a:srgbClr val="FF0000"/>
                </a:solidFill>
              </a:rPr>
              <a:t>2. 經過你的推斷，甚麼原因可能造成其與實際修課人數有落差?(1pt)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253" name="Google Shape;253;g24742c75fb8_0_90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82db768393_0_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g282db768393_0_9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 sz="4400">
                <a:solidFill>
                  <a:srgbClr val="FF0000"/>
                </a:solidFill>
              </a:rPr>
              <a:t>Medium baseline</a:t>
            </a:r>
            <a:endParaRPr/>
          </a:p>
        </p:txBody>
      </p:sp>
      <p:sp>
        <p:nvSpPr>
          <p:cNvPr id="260" name="Google Shape;260;g282db768393_0_9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61" name="Google Shape;261;g282db768393_0_9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62" name="Google Shape;262;g282db768393_0_9"/>
          <p:cNvSpPr txBox="1"/>
          <p:nvPr/>
        </p:nvSpPr>
        <p:spPr>
          <a:xfrm>
            <a:off x="860359" y="1758753"/>
            <a:ext cx="10471282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marR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rgbClr val="00B050"/>
              </a:buClr>
              <a:buSzPts val="3600"/>
              <a:buFont typeface="Arial"/>
              <a:buNone/>
            </a:pPr>
            <a:r>
              <a:rPr b="1" i="0" lang="zh-TW" sz="2400" u="none" cap="none" strike="noStrike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使用執行檔觀看主題遊圖表</a:t>
            </a:r>
            <a:r>
              <a:rPr b="1" lang="zh-TW" sz="240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以及主題遊資料</a:t>
            </a:r>
            <a:r>
              <a:rPr b="1" i="0" lang="zh-TW" sz="2400" u="none" cap="none" strike="noStrike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回答問題(</a:t>
            </a:r>
            <a:r>
              <a:rPr b="1" lang="zh-TW" sz="240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</a:t>
            </a:r>
            <a:r>
              <a:rPr b="1" i="0" lang="zh-TW" sz="2400" u="none" cap="none" strike="noStrike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pt)</a:t>
            </a:r>
            <a:endParaRPr b="1" i="0" sz="2400" u="none" cap="none" strike="noStrike">
              <a:solidFill>
                <a:srgbClr val="FF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457200" marR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b="0" i="0" lang="zh-TW" sz="1800" u="none" cap="none" strike="noStrike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透過觀察虛擬視覺化圖表以及主題遊資料集，請問</a:t>
            </a:r>
            <a:endParaRPr/>
          </a:p>
          <a:p>
            <a:pPr indent="0" lvl="0" marL="457200" marR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b="0" i="0" lang="zh-TW" sz="1800" u="none" cap="none" strike="noStrike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1.</a:t>
            </a:r>
            <a:r>
              <a:rPr lang="zh-TW" sz="180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b="0" i="0" lang="zh-TW" sz="1800" u="none" cap="none" strike="noStrike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根據資料集收集到的資料，你覺得還可以做成什麼樣的虛擬視覺化圖表?</a:t>
            </a:r>
            <a:endParaRPr sz="1800">
              <a:solidFill>
                <a:srgbClr val="FF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descr="https://lh7-us.googleusercontent.com/78CjC7CWImRqeCo1jYzs-Wyl11iKRUSS2Rn9tghPA8F_0ryByG00dcmV3xGMhCQnCjpFIZQKsbnq5jkiKDElPRLeT6P36oc2G_u4y68oMbNzsCQ8rMK_QGuK668ULez_6ZX0xmpRaqnZrUc=s2048" id="263" name="Google Shape;263;g282db768393_0_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21773" y="4006835"/>
            <a:ext cx="6763199" cy="1516539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g282db768393_0_9"/>
          <p:cNvSpPr/>
          <p:nvPr/>
        </p:nvSpPr>
        <p:spPr>
          <a:xfrm>
            <a:off x="4555823" y="4006835"/>
            <a:ext cx="1041414" cy="1055588"/>
          </a:xfrm>
          <a:prstGeom prst="rect">
            <a:avLst/>
          </a:prstGeom>
          <a:noFill/>
          <a:ln cap="flat" cmpd="sng" w="571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628d2a6f89_0_3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zh-TW"/>
              <a:t>資料集下載</a:t>
            </a:r>
            <a:endParaRPr b="0" sz="2700">
              <a:solidFill>
                <a:schemeClr val="dk1"/>
              </a:solidFill>
            </a:endParaRPr>
          </a:p>
        </p:txBody>
      </p:sp>
      <p:sp>
        <p:nvSpPr>
          <p:cNvPr id="271" name="Google Shape;271;g2628d2a6f89_0_3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272" name="Google Shape;272;g2628d2a6f89_0_3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0050" lvl="0" marL="4572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Char char="●"/>
            </a:pPr>
            <a:r>
              <a:rPr lang="zh-TW"/>
              <a:t>ARMuseum_1103資料集:</a:t>
            </a:r>
            <a:endParaRPr/>
          </a:p>
          <a:p>
            <a:pPr indent="0" lvl="0" marL="5715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None/>
            </a:pPr>
            <a:r>
              <a:rPr lang="zh-TW" u="sng">
                <a:solidFill>
                  <a:schemeClr val="hlink"/>
                </a:solidFill>
                <a:hlinkClick r:id="rId3"/>
              </a:rPr>
              <a:t>https://drive.google.com/file/d/12nAAZf_B-bp2ZZbd-ZUODOPL31uPr0da/view?usp=sharing</a:t>
            </a:r>
            <a:endParaRPr/>
          </a:p>
          <a:p>
            <a:pPr indent="0" lvl="0" marL="5715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t/>
            </a:r>
            <a:endParaRPr/>
          </a:p>
        </p:txBody>
      </p:sp>
      <p:sp>
        <p:nvSpPr>
          <p:cNvPr id="273" name="Google Shape;273;g2628d2a6f89_0_3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4742c75fb8_0_9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76200">
            <a:solidFill>
              <a:srgbClr val="7030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g24742c75fb8_0_99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 sz="4400">
                <a:solidFill>
                  <a:srgbClr val="7030A0"/>
                </a:solidFill>
              </a:rPr>
              <a:t>Strong baseline</a:t>
            </a:r>
            <a:endParaRPr/>
          </a:p>
        </p:txBody>
      </p:sp>
      <p:sp>
        <p:nvSpPr>
          <p:cNvPr id="280" name="Google Shape;280;g24742c75fb8_0_99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81" name="Google Shape;281;g24742c75fb8_0_99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5715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rgbClr val="7030A0"/>
              </a:buClr>
              <a:buSzPts val="3600"/>
              <a:buFont typeface="Arial"/>
              <a:buChar char="•"/>
            </a:pPr>
            <a:r>
              <a:rPr b="1" lang="zh-TW" sz="2400">
                <a:solidFill>
                  <a:srgbClr val="7030A0"/>
                </a:solidFill>
              </a:rPr>
              <a:t>參考執行檔製作出自己的虛擬可視化圖表(2pt)</a:t>
            </a:r>
            <a:endParaRPr b="1" sz="2400">
              <a:solidFill>
                <a:srgbClr val="7030A0"/>
              </a:solidFill>
            </a:endParaRPr>
          </a:p>
        </p:txBody>
      </p:sp>
      <p:sp>
        <p:nvSpPr>
          <p:cNvPr id="282" name="Google Shape;282;g24742c75fb8_0_99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283" name="Google Shape;283;g24742c75fb8_0_9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91617" y="1608549"/>
            <a:ext cx="2536758" cy="408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"/>
          <p:cNvSpPr txBox="1"/>
          <p:nvPr>
            <p:ph type="ctrTitle"/>
          </p:nvPr>
        </p:nvSpPr>
        <p:spPr>
          <a:xfrm>
            <a:off x="967109" y="2419102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</a:pPr>
            <a:r>
              <a:rPr lang="zh-TW"/>
              <a:t>目錄</a:t>
            </a:r>
            <a:endParaRPr/>
          </a:p>
        </p:txBody>
      </p:sp>
      <p:sp>
        <p:nvSpPr>
          <p:cNvPr id="131" name="Google Shape;131;p7"/>
          <p:cNvSpPr txBox="1"/>
          <p:nvPr>
            <p:ph idx="1" type="body"/>
          </p:nvPr>
        </p:nvSpPr>
        <p:spPr>
          <a:xfrm>
            <a:off x="967109" y="3124542"/>
            <a:ext cx="10191320" cy="189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ulish"/>
              <a:buNone/>
            </a:pPr>
            <a:r>
              <a:t/>
            </a:r>
            <a:endParaRPr/>
          </a:p>
        </p:txBody>
      </p:sp>
      <p:sp>
        <p:nvSpPr>
          <p:cNvPr id="132" name="Google Shape;132;p7"/>
          <p:cNvSpPr txBox="1"/>
          <p:nvPr>
            <p:ph idx="2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t/>
            </a:r>
            <a:endParaRPr/>
          </a:p>
        </p:txBody>
      </p:sp>
      <p:sp>
        <p:nvSpPr>
          <p:cNvPr id="133" name="Google Shape;133;p7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82db768393_0_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76200">
            <a:solidFill>
              <a:srgbClr val="7030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g282db768393_0_18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 sz="4400">
                <a:solidFill>
                  <a:srgbClr val="7030A0"/>
                </a:solidFill>
              </a:rPr>
              <a:t>Strong baseline</a:t>
            </a:r>
            <a:endParaRPr/>
          </a:p>
        </p:txBody>
      </p:sp>
      <p:sp>
        <p:nvSpPr>
          <p:cNvPr id="290" name="Google Shape;290;g282db768393_0_18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91" name="Google Shape;291;g282db768393_0_18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5715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rgbClr val="7030A0"/>
              </a:buClr>
              <a:buSzPts val="3600"/>
              <a:buFont typeface="Arial"/>
              <a:buChar char="•"/>
            </a:pPr>
            <a:r>
              <a:rPr b="1" lang="zh-TW" sz="2400">
                <a:solidFill>
                  <a:srgbClr val="7030A0"/>
                </a:solidFill>
              </a:rPr>
              <a:t>成功讀取</a:t>
            </a:r>
            <a:r>
              <a:rPr b="1" lang="zh-TW" sz="2400">
                <a:solidFill>
                  <a:srgbClr val="7030A0"/>
                </a:solidFill>
              </a:rPr>
              <a:t>有氧漫遊或</a:t>
            </a:r>
            <a:r>
              <a:rPr b="1" lang="zh-TW" sz="2400">
                <a:solidFill>
                  <a:srgbClr val="7030A0"/>
                </a:solidFill>
              </a:rPr>
              <a:t>主題遊資料並呈現(1pt)</a:t>
            </a:r>
            <a:endParaRPr b="1" sz="2400">
              <a:solidFill>
                <a:srgbClr val="7030A0"/>
              </a:solidFill>
            </a:endParaRPr>
          </a:p>
        </p:txBody>
      </p:sp>
      <p:sp>
        <p:nvSpPr>
          <p:cNvPr id="292" name="Google Shape;292;g282db768393_0_18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93" name="Google Shape;293;g282db768393_0_18"/>
          <p:cNvSpPr txBox="1"/>
          <p:nvPr/>
        </p:nvSpPr>
        <p:spPr>
          <a:xfrm>
            <a:off x="8506975" y="2017775"/>
            <a:ext cx="371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4" name="Google Shape;294;g282db768393_0_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91617" y="1608549"/>
            <a:ext cx="2536758" cy="408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3"/>
          <p:cNvSpPr txBox="1"/>
          <p:nvPr>
            <p:ph type="ctrTitle"/>
          </p:nvPr>
        </p:nvSpPr>
        <p:spPr>
          <a:xfrm>
            <a:off x="967109" y="2419102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</a:pPr>
            <a:r>
              <a:rPr lang="zh-TW"/>
              <a:t>繳交資訊</a:t>
            </a:r>
            <a:endParaRPr/>
          </a:p>
        </p:txBody>
      </p:sp>
      <p:sp>
        <p:nvSpPr>
          <p:cNvPr id="300" name="Google Shape;300;p43"/>
          <p:cNvSpPr txBox="1"/>
          <p:nvPr>
            <p:ph idx="1" type="body"/>
          </p:nvPr>
        </p:nvSpPr>
        <p:spPr>
          <a:xfrm>
            <a:off x="967109" y="3124542"/>
            <a:ext cx="10191320" cy="189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01" name="Google Shape;301;p43"/>
          <p:cNvSpPr txBox="1"/>
          <p:nvPr>
            <p:ph idx="2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9c61507a92_0_14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繳交資訊</a:t>
            </a:r>
            <a:endParaRPr/>
          </a:p>
        </p:txBody>
      </p:sp>
      <p:sp>
        <p:nvSpPr>
          <p:cNvPr id="309" name="Google Shape;309;g29c61507a92_0_14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310" name="Google Shape;310;g29c61507a92_0_14"/>
          <p:cNvSpPr txBox="1"/>
          <p:nvPr>
            <p:ph idx="2" type="body"/>
          </p:nvPr>
        </p:nvSpPr>
        <p:spPr>
          <a:xfrm>
            <a:off x="953338" y="160854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None/>
            </a:pPr>
            <a:r>
              <a:rPr lang="zh-TW"/>
              <a:t>新增心得</a:t>
            </a:r>
            <a:endParaRPr/>
          </a:p>
        </p:txBody>
      </p:sp>
      <p:sp>
        <p:nvSpPr>
          <p:cNvPr id="311" name="Google Shape;311;g29c61507a92_0_14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12" name="Google Shape;312;g29c61507a92_0_14"/>
          <p:cNvSpPr txBox="1"/>
          <p:nvPr/>
        </p:nvSpPr>
        <p:spPr>
          <a:xfrm>
            <a:off x="476650" y="2247050"/>
            <a:ext cx="110562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&lt;div class="row hw12"&gt;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&lt;div class="col-md-12 twenty"&gt;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b="0" i="0" lang="zh-TW" sz="1400" u="none" cap="none" strike="noStrik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rPr>
              <a:t>心得報告 105 字。心得報告 105 字。心得報告 105 字。心得報告 105 字。心得報告 105 字。心得報告 105 字。心得報告 105 字。心得報告 105 字。心得報告 105 字。心得報告 105 字。心得報告 105 字。心得報告 105 字。心得報告 105 字。心得報告 105 字。心得報告 </a:t>
            </a: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105 字。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&lt;/div&gt;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&lt;/div&gt;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9c61507a92_0_0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zh-TW"/>
              <a:t>繳交資訊</a:t>
            </a:r>
            <a:endParaRPr sz="2400"/>
          </a:p>
        </p:txBody>
      </p:sp>
      <p:sp>
        <p:nvSpPr>
          <p:cNvPr id="319" name="Google Shape;319;g29c61507a92_0_0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320" name="Google Shape;320;g29c61507a92_0_0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21" name="Google Shape;321;g29c61507a92_0_0"/>
          <p:cNvSpPr txBox="1"/>
          <p:nvPr/>
        </p:nvSpPr>
        <p:spPr>
          <a:xfrm>
            <a:off x="2061300" y="1966375"/>
            <a:ext cx="8069400" cy="189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</a:t>
            </a:r>
            <a:r>
              <a:rPr lang="zh-TW"/>
              <a:t>&lt;tr&gt;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&lt;th&gt;總分&lt;/th&gt;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&lt;th&gt;完成後打勾&lt;/th&gt;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&lt;th&gt;配分&lt;/th&gt;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&lt;th&gt;等級&lt;/th&gt;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&lt;th&gt;分項描述&lt;/th&gt;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&lt;/tr&gt;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&lt;tr&gt;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 rowspan="8" id="myTotal"&gt;&lt;/td&gt;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&lt;input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type="checkbox"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class="flipswitch"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id="myCheckbox1"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checked="checked"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/&gt;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 id="m1"&gt;2&lt;/td&gt;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&lt;td&gt;Simple baseline&lt;/td&gt;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&lt;td&gt;(1)使用影片觀看有氧漫遊圖表回答問題&lt;/td&gt;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&lt;/tr&gt;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&lt;tr&gt;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&lt;input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type="checkbox"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class="flipswitch"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id="myCheckbox2"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checked="checked"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/&gt;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 id="m2"&gt;2&lt;/td&gt;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&lt;td&gt;&lt;/td&gt;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&lt;td&gt;(2)使用執行檔觀看主題遊圖表回答問題&lt;/td&gt;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&lt;/tr&gt;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&lt;tr&gt;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&lt;input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type="checkbox"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class="flipswitch"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id="myCheckbox4"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checked="checked"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/&gt;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 id="m4"&gt;2&lt;/td&gt;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&lt;td&gt;Medium baseline&lt;/td&gt;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&lt;td&gt;(3)觀察有氧漫遊的資料回答問題&lt;/td&gt;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&lt;/tr&gt;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&lt;tr&gt;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&lt;input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type="checkbox"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class="flipswitch"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id="myCheckbox5"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checked="checked"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/&gt;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 id="m5"&gt;1&lt;/td&gt;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&lt;td&gt;&lt;/td&gt;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&lt;td&gt;(4)觀察主題遊的資料集回答問題&lt;/td&gt;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&lt;/tr&gt;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&lt;tr&gt;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&lt;input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type="checkbox"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class="flipswitch"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id="myCheckbox7"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checked="checked"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/&gt;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 id="m7"&gt;2&lt;/td&gt;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&lt;td&gt;Strong baseline&lt;/td&gt;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&lt;td&gt;(5)參考執行檔製作出自己的虛擬可視化圖表&lt;/td&gt;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&lt;/tr&gt;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&lt;tr&gt;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&lt;input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type="checkbox"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class="flipswitch"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id="myCheckbox5"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  checked="checked"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  /&gt;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 id="m5"&gt;1&lt;/td&gt;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&lt;td&gt;&lt;/td&gt;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  &lt;td&gt;(6)成功讀取主題遊資料並呈現&lt;/td&gt;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&lt;/tr&gt;</a:t>
            </a:r>
            <a:endParaRPr/>
          </a:p>
        </p:txBody>
      </p:sp>
      <p:pic>
        <p:nvPicPr>
          <p:cNvPr id="322" name="Google Shape;322;g29c61507a92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9300" y="226975"/>
            <a:ext cx="8609673" cy="156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a2696cefa5_0_12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zh-TW"/>
              <a:t>繳交資訊 - Simple baseline</a:t>
            </a:r>
            <a:endParaRPr sz="2400"/>
          </a:p>
        </p:txBody>
      </p:sp>
      <p:sp>
        <p:nvSpPr>
          <p:cNvPr id="329" name="Google Shape;329;g2a2696cefa5_0_12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330" name="Google Shape;330;g2a2696cefa5_0_12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31" name="Google Shape;331;g2a2696cefa5_0_12"/>
          <p:cNvSpPr txBox="1"/>
          <p:nvPr/>
        </p:nvSpPr>
        <p:spPr>
          <a:xfrm>
            <a:off x="814475" y="1599375"/>
            <a:ext cx="10797600" cy="9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&lt;!-- ------------------------------------------------&gt;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&lt;div class="row hw12"&gt;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&lt;div class="col-md-12 twenty"&gt;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&lt;h4&gt;&lt;u&gt;Simple baseline&lt;/u&gt;&lt;/h4&gt;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&lt;h4&gt;&lt;u&gt;使用影片觀看有氧漫遊圖表回答問題(2pt)&lt;/u&gt;&lt;/h4&gt;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1. 回答數總計最高的是哪個問題哪個選項? (1pt)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&lt;/h5&gt;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Answer: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&lt;/h5&gt;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2. 回答數總計最低的是哪個問題哪個選項? (1pt)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&lt;/h5&gt;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Answer: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&lt;/h5&gt;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&lt;h4&gt;&lt;u&gt;使用執行檔觀看主題遊圖表回答問題(2pt)&lt;/u&gt;&lt;/h4&gt;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1. 平均時間最快完成的組別是哪一組? (0.5pt)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&lt;/h5&gt;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Answer: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&lt;/h5&gt;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2. 平均時間最慢完成的組別是哪一組? (0.5pt)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&lt;/h5&gt;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Answer: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&lt;/h5&gt;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3. 你從圖表中觀察到什麼? (1pt)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&lt;/h5&gt;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Answer: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&lt;/h5&gt;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&lt;/div&gt;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&lt;/div&gt;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&lt;!-- ------------------------------------------------&gt;</a:t>
            </a:r>
            <a:endParaRPr/>
          </a:p>
        </p:txBody>
      </p:sp>
      <p:pic>
        <p:nvPicPr>
          <p:cNvPr id="332" name="Google Shape;332;g2a2696cefa5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3923" y="2021675"/>
            <a:ext cx="5054524" cy="356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a2696cefa5_0_33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zh-TW"/>
              <a:t>繳交資訊 - Medium baseline</a:t>
            </a:r>
            <a:endParaRPr sz="2400"/>
          </a:p>
        </p:txBody>
      </p:sp>
      <p:sp>
        <p:nvSpPr>
          <p:cNvPr id="339" name="Google Shape;339;g2a2696cefa5_0_33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340" name="Google Shape;340;g2a2696cefa5_0_33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41" name="Google Shape;341;g2a2696cefa5_0_33"/>
          <p:cNvSpPr txBox="1"/>
          <p:nvPr/>
        </p:nvSpPr>
        <p:spPr>
          <a:xfrm>
            <a:off x="814475" y="1599375"/>
            <a:ext cx="10797600" cy="60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&lt;!-- ------------------------------------------------&gt;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&lt;div class="row hw12"&gt;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&lt;div class="col-md-12 twenty"&gt;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&lt;h4&gt;&lt;u&gt;Medium baseline&lt;/u&gt;&lt;/h4&gt;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&lt;h4&gt;&lt;u&gt;</a:t>
            </a:r>
            <a:r>
              <a:rPr lang="zh-TW"/>
              <a:t>觀察有氧漫遊的資料回答問題</a:t>
            </a:r>
            <a:r>
              <a:rPr lang="zh-TW"/>
              <a:t>(2pt)&lt;/u&gt;&lt;/h4&gt;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1. 經過你的觀察，表中的回覆總數大約落在多少?(1pt)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&lt;/h5&gt;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Answer: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&lt;/h5&gt;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2. 經過你的推斷，甚麼原因可能造成其與實際修課人數有落差?(1pt)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&lt;/h5&gt;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Answer: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&lt;/h5&gt;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&lt;h4&gt;&lt;u&gt;使用執行檔觀看主題遊圖表以及主題遊資料回答問題(1pt)&lt;/u&gt;&lt;/h4&gt;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1. 根據資料集收集到的資料，你覺得還可以做成什麼樣的虛擬視覺化圖表?(1pt)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&lt;/h5&gt;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  Answer: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  &lt;/h5&gt;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  &lt;/div&gt;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  &lt;/div&gt;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/>
              <a:t>    &lt;!-- ------------------------------------------------&gt;</a:t>
            </a:r>
            <a:endParaRPr/>
          </a:p>
        </p:txBody>
      </p:sp>
      <p:pic>
        <p:nvPicPr>
          <p:cNvPr id="342" name="Google Shape;342;g2a2696cefa5_0_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5373" y="1540250"/>
            <a:ext cx="5564799" cy="234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6079b4c9ab_0_0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zh-TW"/>
              <a:t>主題遊資料集來源</a:t>
            </a:r>
            <a:endParaRPr b="0" sz="2700">
              <a:solidFill>
                <a:schemeClr val="dk1"/>
              </a:solidFill>
            </a:endParaRPr>
          </a:p>
        </p:txBody>
      </p:sp>
      <p:sp>
        <p:nvSpPr>
          <p:cNvPr id="349" name="Google Shape;349;g26079b4c9ab_0_0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350" name="Google Shape;350;g26079b4c9ab_0_0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5715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zh-TW"/>
              <a:t> </a:t>
            </a:r>
            <a:endParaRPr/>
          </a:p>
        </p:txBody>
      </p:sp>
      <p:sp>
        <p:nvSpPr>
          <p:cNvPr id="351" name="Google Shape;351;g26079b4c9ab_0_0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descr="https://lh7-us.googleusercontent.com/78CjC7CWImRqeCo1jYzs-Wyl11iKRUSS2Rn9tghPA8F_0ryByG00dcmV3xGMhCQnCjpFIZQKsbnq5jkiKDElPRLeT6P36oc2G_u4y68oMbNzsCQ8rMK_QGuK668ULez_6ZX0xmpRaqnZrUc=s2048" id="352" name="Google Shape;352;g26079b4c9ab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9955" y="4440944"/>
            <a:ext cx="6763199" cy="151653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lh7-us.googleusercontent.com/QqBu0m8UG3nFA79sMkGUyKXEsAZbkTjDLr47WdK3CLhM9PhSFB5FoUPzIXdXC33fJEiolHAEiwt2IzBwh9ve3atIAcKjkmhBbqvZVw7rXM8FM2JTuY04XsOM4As88kXcpW6nr8zqeiD8Eyw=s2048" id="353" name="Google Shape;353;g26079b4c9ab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532527" y="733728"/>
            <a:ext cx="2646890" cy="5697343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g26079b4c9ab_0_0"/>
          <p:cNvSpPr/>
          <p:nvPr/>
        </p:nvSpPr>
        <p:spPr>
          <a:xfrm>
            <a:off x="5978820" y="3275112"/>
            <a:ext cx="23436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g26079b4c9ab_0_0"/>
          <p:cNvSpPr/>
          <p:nvPr/>
        </p:nvSpPr>
        <p:spPr>
          <a:xfrm>
            <a:off x="4094005" y="4440944"/>
            <a:ext cx="1041414" cy="1055588"/>
          </a:xfrm>
          <a:prstGeom prst="rect">
            <a:avLst/>
          </a:prstGeom>
          <a:noFill/>
          <a:ln cap="flat" cmpd="sng" w="571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g26079b4c9ab_0_0"/>
          <p:cNvSpPr/>
          <p:nvPr/>
        </p:nvSpPr>
        <p:spPr>
          <a:xfrm>
            <a:off x="9085376" y="4802383"/>
            <a:ext cx="1545679" cy="573182"/>
          </a:xfrm>
          <a:prstGeom prst="rect">
            <a:avLst/>
          </a:prstGeom>
          <a:noFill/>
          <a:ln cap="flat" cmpd="sng" w="571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g26079b4c9ab_0_0"/>
          <p:cNvSpPr/>
          <p:nvPr/>
        </p:nvSpPr>
        <p:spPr>
          <a:xfrm>
            <a:off x="959954" y="1652892"/>
            <a:ext cx="6763199" cy="19492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700" u="none" cap="none" strike="noStrik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將zip檔解壓縮後StrongbaseLine要使用的資料為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0" i="0" lang="zh-TW" sz="2700" u="none" cap="none" strike="noStrik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treasureMissiondata.json</a:t>
            </a:r>
            <a:endParaRPr b="0" i="0" sz="2700" u="none" cap="none" strike="noStrike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8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zh-TW"/>
              <a:t>繳交資訊 - Strong baseline</a:t>
            </a:r>
            <a:endParaRPr b="0" sz="2700">
              <a:solidFill>
                <a:schemeClr val="dk1"/>
              </a:solidFill>
            </a:endParaRPr>
          </a:p>
        </p:txBody>
      </p:sp>
      <p:sp>
        <p:nvSpPr>
          <p:cNvPr id="364" name="Google Shape;364;p8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365" name="Google Shape;365;p8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None/>
            </a:pPr>
            <a:r>
              <a:rPr lang="zh-TW" sz="1900"/>
              <a:t>在完成Strong baseline後，將整個Unity程式打包Export package 。</a:t>
            </a:r>
            <a:endParaRPr sz="1900"/>
          </a:p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None/>
            </a:pPr>
            <a:r>
              <a:rPr lang="zh-TW" sz="1900"/>
              <a:t>上傳</a:t>
            </a:r>
            <a:r>
              <a:rPr b="1" lang="zh-TW" sz="1900">
                <a:solidFill>
                  <a:srgbClr val="FF0000"/>
                </a:solidFill>
              </a:rPr>
              <a:t>HW08.unitypackage</a:t>
            </a:r>
            <a:r>
              <a:rPr lang="zh-TW" sz="1900"/>
              <a:t>到</a:t>
            </a:r>
            <a:r>
              <a:rPr b="1" lang="zh-TW" sz="1900">
                <a:solidFill>
                  <a:srgbClr val="FF0000"/>
                </a:solidFill>
              </a:rPr>
              <a:t>https://github.com/你的帳號/vis2023f/tree/main/hw08/src</a:t>
            </a:r>
            <a:endParaRPr sz="1900"/>
          </a:p>
          <a:p>
            <a:pPr indent="0" lvl="0" marL="5715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t/>
            </a:r>
            <a:endParaRPr sz="2600"/>
          </a:p>
        </p:txBody>
      </p:sp>
      <p:sp>
        <p:nvSpPr>
          <p:cNvPr id="366" name="Google Shape;366;p8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367" name="Google Shape;36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8013" y="2828525"/>
            <a:ext cx="5514975" cy="314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2628d2a6f89_0_13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zh-TW"/>
              <a:t>繳交資訊 - Strong baseline</a:t>
            </a:r>
            <a:endParaRPr b="0" sz="2700">
              <a:solidFill>
                <a:schemeClr val="dk1"/>
              </a:solidFill>
            </a:endParaRPr>
          </a:p>
        </p:txBody>
      </p:sp>
      <p:sp>
        <p:nvSpPr>
          <p:cNvPr id="374" name="Google Shape;374;g2628d2a6f89_0_13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375" name="Google Shape;375;g2628d2a6f89_0_13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None/>
            </a:pPr>
            <a:r>
              <a:rPr lang="zh-TW" sz="1900"/>
              <a:t>並需要將自己製作的執行檔demo影片放到</a:t>
            </a:r>
            <a:endParaRPr sz="1900"/>
          </a:p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None/>
            </a:pPr>
            <a:r>
              <a:rPr b="1" lang="zh-TW" sz="1900">
                <a:solidFill>
                  <a:srgbClr val="FF0000"/>
                </a:solidFill>
              </a:rPr>
              <a:t>https://github.com/你的帳號/vis2023f/tree/main/hw08</a:t>
            </a:r>
            <a:r>
              <a:rPr lang="zh-TW" sz="1900"/>
              <a:t>中。</a:t>
            </a:r>
            <a:endParaRPr sz="1900"/>
          </a:p>
          <a:p>
            <a:pPr indent="0" lvl="0" marL="5715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t/>
            </a:r>
            <a:endParaRPr sz="2600"/>
          </a:p>
        </p:txBody>
      </p:sp>
      <p:sp>
        <p:nvSpPr>
          <p:cNvPr id="376" name="Google Shape;376;g2628d2a6f89_0_13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77" name="Google Shape;377;g2628d2a6f89_0_13"/>
          <p:cNvSpPr txBox="1"/>
          <p:nvPr/>
        </p:nvSpPr>
        <p:spPr>
          <a:xfrm>
            <a:off x="954100" y="2561900"/>
            <a:ext cx="6987900" cy="3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900"/>
              <a:t>&lt;!-- ------------------------------------------------&gt;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900"/>
              <a:t>    &lt;div class="row hw12"&gt;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900"/>
              <a:t>        &lt;div class="col-md-12 twenty"&gt;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900"/>
              <a:t>        &lt;h4&gt;&lt;u&gt;Strong baseline&lt;/u&gt;&lt;/h4&gt;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900"/>
              <a:t>          &lt;video id="video1" style="width:100%;max-width:100%;" controls=""&gt;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900"/>
              <a:t>            &lt;source src="</a:t>
            </a:r>
            <a:r>
              <a:rPr b="1" lang="zh-TW" sz="1900">
                <a:solidFill>
                  <a:srgbClr val="FF0000"/>
                </a:solidFill>
              </a:rPr>
              <a:t>你的影片</a:t>
            </a:r>
            <a:r>
              <a:rPr lang="zh-TW" sz="1900"/>
              <a:t> type="video/mp4"&gt;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900"/>
              <a:t>          &lt;/video&gt;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900"/>
              <a:t>        &lt;/div&gt;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900"/>
              <a:t>      &lt;/div&gt;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900"/>
              <a:t>    &lt;!-- ------------------------------------------------&gt;</a:t>
            </a:r>
            <a:endParaRPr sz="1900"/>
          </a:p>
        </p:txBody>
      </p:sp>
      <p:pic>
        <p:nvPicPr>
          <p:cNvPr id="378" name="Google Shape;378;g2628d2a6f89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5775" y="4374925"/>
            <a:ext cx="4755374" cy="236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08cba9ff31_1_0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zh-TW"/>
              <a:t>Regulations</a:t>
            </a:r>
            <a:endParaRPr/>
          </a:p>
        </p:txBody>
      </p:sp>
      <p:sp>
        <p:nvSpPr>
          <p:cNvPr id="385" name="Google Shape;385;g208cba9ff31_1_0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386" name="Google Shape;386;g208cba9ff31_1_0"/>
          <p:cNvSpPr txBox="1"/>
          <p:nvPr>
            <p:ph idx="2" type="body"/>
          </p:nvPr>
        </p:nvSpPr>
        <p:spPr>
          <a:xfrm>
            <a:off x="954088" y="1618596"/>
            <a:ext cx="10442918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5715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Arial"/>
              <a:buChar char="•"/>
            </a:pPr>
            <a:r>
              <a:rPr b="1" lang="zh-TW" sz="2400">
                <a:solidFill>
                  <a:srgbClr val="FF0000"/>
                </a:solidFill>
              </a:rPr>
              <a:t>You should finish your homework on your own. </a:t>
            </a:r>
            <a:endParaRPr sz="2400">
              <a:solidFill>
                <a:srgbClr val="FF0000"/>
              </a:solidFill>
            </a:endParaRPr>
          </a:p>
          <a:p>
            <a:pPr indent="-342900" lvl="0" marL="5715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Arial"/>
              <a:buChar char="•"/>
            </a:pPr>
            <a:r>
              <a:rPr b="1" lang="zh-TW" sz="2400">
                <a:solidFill>
                  <a:srgbClr val="FF0000"/>
                </a:solidFill>
              </a:rPr>
              <a:t>Do not share your codes with any living creatures. </a:t>
            </a:r>
            <a:endParaRPr sz="2400">
              <a:solidFill>
                <a:srgbClr val="FF0000"/>
              </a:solidFill>
            </a:endParaRPr>
          </a:p>
          <a:p>
            <a:pPr indent="-342900" lvl="0" marL="5715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Arial"/>
              <a:buChar char="•"/>
            </a:pPr>
            <a:r>
              <a:rPr b="1" lang="zh-TW" sz="2400">
                <a:solidFill>
                  <a:srgbClr val="FF0000"/>
                </a:solidFill>
              </a:rPr>
              <a:t>Your HW will get 0 pt if you violate any of the above rules. </a:t>
            </a:r>
            <a:endParaRPr sz="2400">
              <a:solidFill>
                <a:srgbClr val="FF0000"/>
              </a:solidFill>
            </a:endParaRPr>
          </a:p>
          <a:p>
            <a:pPr indent="-342900" lvl="0" marL="5715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rgbClr val="FF0000"/>
              </a:buClr>
              <a:buSzPts val="3600"/>
              <a:buFont typeface="Arial"/>
              <a:buChar char="•"/>
            </a:pPr>
            <a:r>
              <a:rPr b="1" lang="zh-TW" sz="2400">
                <a:solidFill>
                  <a:srgbClr val="FF0000"/>
                </a:solidFill>
              </a:rPr>
              <a:t>Professor &amp; TAs preserve the rights to change the rules &amp; grades.</a:t>
            </a:r>
            <a:endParaRPr sz="2400">
              <a:solidFill>
                <a:srgbClr val="FF0000"/>
              </a:solidFill>
            </a:endParaRPr>
          </a:p>
        </p:txBody>
      </p:sp>
      <p:sp>
        <p:nvSpPr>
          <p:cNvPr id="387" name="Google Shape;387;g208cba9ff31_1_0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4742c75fb8_1_32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300"/>
              <a:buFont typeface="Microsoft JhengHei"/>
              <a:buNone/>
            </a:pPr>
            <a:r>
              <a:rPr lang="zh-TW"/>
              <a:t>目錄</a:t>
            </a:r>
            <a:endParaRPr/>
          </a:p>
        </p:txBody>
      </p:sp>
      <p:sp>
        <p:nvSpPr>
          <p:cNvPr id="139" name="Google Shape;139;g24742c75fb8_1_32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40" name="Google Shape;140;g24742c75fb8_1_32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6858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700"/>
              <a:buFont typeface="Arial"/>
              <a:buChar char="•"/>
            </a:pPr>
            <a:r>
              <a:rPr lang="zh-TW"/>
              <a:t>介紹</a:t>
            </a:r>
            <a:endParaRPr/>
          </a:p>
          <a:p>
            <a:pPr indent="-381000" lvl="1" marL="9144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Char char="•"/>
            </a:pPr>
            <a:r>
              <a:rPr lang="zh-TW"/>
              <a:t>資料虛擬視覺化</a:t>
            </a:r>
            <a:endParaRPr/>
          </a:p>
          <a:p>
            <a:pPr indent="-457200" lvl="0" marL="6858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700"/>
              <a:buFont typeface="Arial"/>
              <a:buChar char="•"/>
            </a:pPr>
            <a:r>
              <a:rPr lang="zh-TW"/>
              <a:t>評分標準</a:t>
            </a:r>
            <a:endParaRPr/>
          </a:p>
          <a:p>
            <a:pPr indent="-457200" lvl="0" marL="6858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700"/>
              <a:buFont typeface="Arial"/>
              <a:buChar char="•"/>
            </a:pPr>
            <a:r>
              <a:rPr lang="zh-TW"/>
              <a:t>作業說明</a:t>
            </a:r>
            <a:endParaRPr/>
          </a:p>
          <a:p>
            <a:pPr indent="-457200" lvl="0" marL="68580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700"/>
              <a:buFont typeface="Arial"/>
              <a:buChar char="•"/>
            </a:pPr>
            <a:r>
              <a:rPr lang="zh-TW"/>
              <a:t>繳交資訊</a:t>
            </a:r>
            <a:endParaRPr/>
          </a:p>
        </p:txBody>
      </p:sp>
      <p:sp>
        <p:nvSpPr>
          <p:cNvPr id="141" name="Google Shape;141;g24742c75fb8_1_32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2"/>
          <p:cNvSpPr txBox="1"/>
          <p:nvPr>
            <p:ph type="ctrTitle"/>
          </p:nvPr>
        </p:nvSpPr>
        <p:spPr>
          <a:xfrm>
            <a:off x="967109" y="2419102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</a:pPr>
            <a:r>
              <a:rPr lang="zh-TW"/>
              <a:t>助教聯絡資訊</a:t>
            </a:r>
            <a:endParaRPr/>
          </a:p>
        </p:txBody>
      </p:sp>
      <p:sp>
        <p:nvSpPr>
          <p:cNvPr id="393" name="Google Shape;393;p62"/>
          <p:cNvSpPr txBox="1"/>
          <p:nvPr>
            <p:ph idx="1" type="body"/>
          </p:nvPr>
        </p:nvSpPr>
        <p:spPr>
          <a:xfrm>
            <a:off x="967109" y="3124542"/>
            <a:ext cx="10191320" cy="189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94" name="Google Shape;394;p62"/>
          <p:cNvSpPr txBox="1"/>
          <p:nvPr>
            <p:ph idx="2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95" name="Google Shape;395;p62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08cba9ff31_2_5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zh-TW"/>
              <a:t>助教聯絡資訊</a:t>
            </a:r>
            <a:endParaRPr/>
          </a:p>
        </p:txBody>
      </p:sp>
      <p:sp>
        <p:nvSpPr>
          <p:cNvPr id="402" name="Google Shape;402;g208cba9ff31_2_5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403" name="Google Shape;403;g208cba9ff31_2_5"/>
          <p:cNvSpPr txBox="1"/>
          <p:nvPr>
            <p:ph idx="2" type="body"/>
          </p:nvPr>
        </p:nvSpPr>
        <p:spPr>
          <a:xfrm>
            <a:off x="954088" y="1618596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6858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Font typeface="Arial"/>
              <a:buChar char="•"/>
            </a:pPr>
            <a:r>
              <a:rPr lang="zh-TW"/>
              <a:t>TA Email</a:t>
            </a:r>
            <a:endParaRPr/>
          </a:p>
          <a:p>
            <a:pPr indent="-342900" lvl="1" marL="10287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許瑋哲 </a:t>
            </a:r>
            <a:r>
              <a:rPr lang="zh-TW" u="sng">
                <a:solidFill>
                  <a:schemeClr val="hlink"/>
                </a:solidFill>
                <a:latin typeface="Microsoft JhengHei"/>
                <a:ea typeface="Microsoft JhengHei"/>
                <a:cs typeface="Microsoft JhengHei"/>
                <a:sym typeface="Microsoft JhengHei"/>
                <a:hlinkClick r:id="rId3"/>
              </a:rPr>
              <a:t>t110598066@ntut.org.tw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 (解決主題遊相關問題)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10287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Microsoft JhengHei"/>
              <a:buChar char="•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陳昱霖 </a:t>
            </a:r>
            <a:r>
              <a:rPr lang="zh-TW" u="sng">
                <a:solidFill>
                  <a:schemeClr val="hlink"/>
                </a:solidFill>
                <a:latin typeface="Microsoft JhengHei"/>
                <a:ea typeface="Microsoft JhengHei"/>
                <a:cs typeface="Microsoft JhengHei"/>
                <a:sym typeface="Microsoft JhengHei"/>
                <a:hlinkClick r:id="rId4"/>
              </a:rPr>
              <a:t>t111598085@ntut.org.tw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(解決有氧漫遊相關問題)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1" marL="10287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Email 標題請按照此格式(X為作業編號) : [vis2023f-hw08-學號]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04" name="Google Shape;404;g208cba9ff31_2_5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"/>
          <p:cNvSpPr txBox="1"/>
          <p:nvPr>
            <p:ph type="ctrTitle"/>
          </p:nvPr>
        </p:nvSpPr>
        <p:spPr>
          <a:xfrm>
            <a:off x="967109" y="2419102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</a:pPr>
            <a:r>
              <a:rPr lang="zh-TW"/>
              <a:t>介紹</a:t>
            </a:r>
            <a:endParaRPr/>
          </a:p>
        </p:txBody>
      </p:sp>
      <p:sp>
        <p:nvSpPr>
          <p:cNvPr id="147" name="Google Shape;147;p2"/>
          <p:cNvSpPr txBox="1"/>
          <p:nvPr>
            <p:ph idx="1" type="body"/>
          </p:nvPr>
        </p:nvSpPr>
        <p:spPr>
          <a:xfrm>
            <a:off x="967109" y="3124542"/>
            <a:ext cx="10191320" cy="189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48" name="Google Shape;148;p2"/>
          <p:cNvSpPr txBox="1"/>
          <p:nvPr>
            <p:ph idx="2" type="body"/>
          </p:nvPr>
        </p:nvSpPr>
        <p:spPr>
          <a:xfrm>
            <a:off x="1842554" y="6207371"/>
            <a:ext cx="9762763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49" name="Google Shape;149;p2"/>
          <p:cNvSpPr txBox="1"/>
          <p:nvPr>
            <p:ph idx="12" type="sldNum"/>
          </p:nvPr>
        </p:nvSpPr>
        <p:spPr>
          <a:xfrm>
            <a:off x="677505" y="6196171"/>
            <a:ext cx="564777" cy="2348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4742c75fb8_1_174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zh-TW"/>
              <a:t>Exploring Data in Virtual Reality</a:t>
            </a:r>
            <a:endParaRPr/>
          </a:p>
        </p:txBody>
      </p:sp>
      <p:sp>
        <p:nvSpPr>
          <p:cNvPr id="155" name="Google Shape;155;g24742c75fb8_1_174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56" name="Google Shape;156;g24742c75fb8_1_174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57" name="Google Shape;157;g24742c75fb8_1_1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2791" y="3029568"/>
            <a:ext cx="5860008" cy="2932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g24742c75fb8_1_17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39345" y="2780983"/>
            <a:ext cx="5086348" cy="3181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24742c75fb8_1_17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3700" y="1632919"/>
            <a:ext cx="1971388" cy="128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g24742c75fb8_1_174"/>
          <p:cNvSpPr txBox="1"/>
          <p:nvPr>
            <p:ph idx="2" type="body"/>
          </p:nvPr>
        </p:nvSpPr>
        <p:spPr>
          <a:xfrm>
            <a:off x="2881634" y="2275511"/>
            <a:ext cx="1980362" cy="6376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None/>
            </a:pPr>
            <a:r>
              <a:rPr b="1" lang="zh-TW" sz="1800"/>
              <a:t>Patrick Millais</a:t>
            </a:r>
            <a:endParaRPr sz="1800"/>
          </a:p>
        </p:txBody>
      </p:sp>
      <p:sp>
        <p:nvSpPr>
          <p:cNvPr id="161" name="Google Shape;161;g24742c75fb8_1_174"/>
          <p:cNvSpPr/>
          <p:nvPr/>
        </p:nvSpPr>
        <p:spPr>
          <a:xfrm>
            <a:off x="6539345" y="2082886"/>
            <a:ext cx="528338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400" u="sng" cap="none" strike="noStrik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https://youtu.be/wi3_91hwq0w</a:t>
            </a:r>
            <a:endParaRPr b="0" i="0" sz="2400" u="none" cap="none" strike="noStrike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6"/>
          <p:cNvSpPr txBox="1"/>
          <p:nvPr>
            <p:ph type="ctrTitle"/>
          </p:nvPr>
        </p:nvSpPr>
        <p:spPr>
          <a:xfrm>
            <a:off x="967109" y="2274495"/>
            <a:ext cx="10191320" cy="5741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Microsoft JhengHei"/>
              <a:buNone/>
            </a:pPr>
            <a:r>
              <a:rPr lang="zh-TW"/>
              <a:t>作業規則與說明</a:t>
            </a:r>
            <a:endParaRPr/>
          </a:p>
        </p:txBody>
      </p:sp>
      <p:sp>
        <p:nvSpPr>
          <p:cNvPr id="167" name="Google Shape;167;p36"/>
          <p:cNvSpPr txBox="1"/>
          <p:nvPr>
            <p:ph idx="1" type="body"/>
          </p:nvPr>
        </p:nvSpPr>
        <p:spPr>
          <a:xfrm>
            <a:off x="967109" y="3007096"/>
            <a:ext cx="10191320" cy="1153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ulish"/>
              <a:buNone/>
            </a:pPr>
            <a:r>
              <a:rPr lang="zh-TW"/>
              <a:t>HW08</a:t>
            </a:r>
            <a:endParaRPr/>
          </a:p>
        </p:txBody>
      </p:sp>
      <p:sp>
        <p:nvSpPr>
          <p:cNvPr id="168" name="Google Shape;168;p36"/>
          <p:cNvSpPr txBox="1"/>
          <p:nvPr>
            <p:ph idx="2" type="body"/>
          </p:nvPr>
        </p:nvSpPr>
        <p:spPr>
          <a:xfrm>
            <a:off x="967108" y="4572000"/>
            <a:ext cx="6650095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zh-TW"/>
              <a:t>陳昱霖, 許瑋哲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</p:txBody>
      </p:sp>
      <p:sp>
        <p:nvSpPr>
          <p:cNvPr id="169" name="Google Shape;169;p36"/>
          <p:cNvSpPr txBox="1"/>
          <p:nvPr>
            <p:ph idx="3" type="body"/>
          </p:nvPr>
        </p:nvSpPr>
        <p:spPr>
          <a:xfrm>
            <a:off x="967108" y="5025006"/>
            <a:ext cx="6650095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rPr lang="zh-TW"/>
              <a:t>國立臺北科技大學資訊工程系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62cc70240e_0_0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zh-TW"/>
              <a:t>有氧漫</a:t>
            </a:r>
            <a:r>
              <a:rPr lang="zh-TW"/>
              <a:t>遊資料虛擬視覺化</a:t>
            </a:r>
            <a:r>
              <a:rPr lang="zh-TW"/>
              <a:t>影片</a:t>
            </a:r>
            <a:r>
              <a:rPr lang="zh-TW"/>
              <a:t>檔</a:t>
            </a:r>
            <a:endParaRPr/>
          </a:p>
        </p:txBody>
      </p:sp>
      <p:sp>
        <p:nvSpPr>
          <p:cNvPr id="175" name="Google Shape;175;g262cc70240e_0_0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76" name="Google Shape;176;g262cc70240e_0_0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77" name="Google Shape;177;g262cc70240e_0_0"/>
          <p:cNvSpPr txBox="1"/>
          <p:nvPr>
            <p:ph idx="2" type="body"/>
          </p:nvPr>
        </p:nvSpPr>
        <p:spPr>
          <a:xfrm>
            <a:off x="953359" y="1747490"/>
            <a:ext cx="10102800" cy="4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6858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Font typeface="Arial"/>
              <a:buChar char="•"/>
            </a:pPr>
            <a:r>
              <a:rPr lang="zh-TW"/>
              <a:t>連結:</a:t>
            </a:r>
            <a:endParaRPr/>
          </a:p>
          <a:p>
            <a:pPr indent="0" lvl="0" marL="2286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None/>
            </a:pPr>
            <a:r>
              <a:rPr lang="zh-TW" u="sng">
                <a:solidFill>
                  <a:schemeClr val="hlink"/>
                </a:solidFill>
                <a:hlinkClick r:id="rId3"/>
              </a:rPr>
              <a:t>https://drive.google.com/file/d/1aaU5WOmTsIz9UkLbi0IXO6JkNrnXSBLI/view?usp=sharing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zh-TW"/>
              <a:t>主題遊資料虛擬視覺化</a:t>
            </a:r>
            <a:endParaRPr/>
          </a:p>
        </p:txBody>
      </p:sp>
      <p:sp>
        <p:nvSpPr>
          <p:cNvPr id="183" name="Google Shape;183;p1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84" name="Google Shape;184;p1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85" name="Google Shape;185;p1"/>
          <p:cNvSpPr txBox="1"/>
          <p:nvPr>
            <p:ph idx="2" type="body"/>
          </p:nvPr>
        </p:nvSpPr>
        <p:spPr>
          <a:xfrm>
            <a:off x="954088" y="1618596"/>
            <a:ext cx="10102795" cy="40891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zh-TW"/>
              <a:t>X軸: 資料可視化組別</a:t>
            </a:r>
            <a:endParaRPr/>
          </a:p>
          <a:p>
            <a:pPr indent="-228600" lvl="0" marL="457200" marR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zh-TW"/>
              <a:t>Y軸: 完成主題遊的小組平均時長(分鐘)</a:t>
            </a:r>
            <a:endParaRPr/>
          </a:p>
          <a:p>
            <a:pPr indent="-228600" lvl="0" marL="457200" marR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zh-TW"/>
              <a:t>Z軸: 小組完成主題遊的平均任務數量</a:t>
            </a:r>
            <a:endParaRPr/>
          </a:p>
          <a:p>
            <a:pPr indent="-228600" lvl="0" marL="457200" marR="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186" name="Google Shape;18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74315" y="363602"/>
            <a:ext cx="3771136" cy="6078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"/>
          <p:cNvSpPr txBox="1"/>
          <p:nvPr>
            <p:ph type="ctrTitle"/>
          </p:nvPr>
        </p:nvSpPr>
        <p:spPr>
          <a:xfrm>
            <a:off x="953359" y="824935"/>
            <a:ext cx="8747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</a:pPr>
            <a:r>
              <a:rPr lang="zh-TW"/>
              <a:t>主題遊資料虛擬視覺化執行檔</a:t>
            </a:r>
            <a:endParaRPr/>
          </a:p>
        </p:txBody>
      </p:sp>
      <p:sp>
        <p:nvSpPr>
          <p:cNvPr id="192" name="Google Shape;192;p3"/>
          <p:cNvSpPr txBox="1"/>
          <p:nvPr>
            <p:ph idx="1" type="body"/>
          </p:nvPr>
        </p:nvSpPr>
        <p:spPr>
          <a:xfrm>
            <a:off x="1242282" y="6207371"/>
            <a:ext cx="10369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93" name="Google Shape;193;p3"/>
          <p:cNvSpPr txBox="1"/>
          <p:nvPr>
            <p:ph idx="12" type="sldNum"/>
          </p:nvPr>
        </p:nvSpPr>
        <p:spPr>
          <a:xfrm>
            <a:off x="677505" y="6196171"/>
            <a:ext cx="564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zh-TW"/>
              <a:t>P.</a:t>
            </a: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94" name="Google Shape;194;p3"/>
          <p:cNvSpPr txBox="1"/>
          <p:nvPr>
            <p:ph idx="2" type="body"/>
          </p:nvPr>
        </p:nvSpPr>
        <p:spPr>
          <a:xfrm>
            <a:off x="953359" y="1747490"/>
            <a:ext cx="10102795" cy="40891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6858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Font typeface="Arial"/>
              <a:buChar char="•"/>
            </a:pPr>
            <a:r>
              <a:rPr lang="zh-TW"/>
              <a:t>連結:</a:t>
            </a:r>
            <a:endParaRPr/>
          </a:p>
          <a:p>
            <a:pPr indent="0" lvl="0" marL="228600" rtl="0" algn="l">
              <a:lnSpc>
                <a:spcPct val="130000"/>
              </a:lnSpc>
              <a:spcBef>
                <a:spcPts val="1400"/>
              </a:spcBef>
              <a:spcAft>
                <a:spcPts val="0"/>
              </a:spcAft>
              <a:buSzPts val="2700"/>
              <a:buNone/>
            </a:pPr>
            <a:r>
              <a:rPr lang="zh-TW" u="sng">
                <a:solidFill>
                  <a:schemeClr val="hlink"/>
                </a:solidFill>
                <a:hlinkClick r:id="rId3"/>
              </a:rPr>
              <a:t>https://drive.google.com/file/d/1bEG1-RDyyMK_Y6B0ejOu4Rd6hXO1Hhmm/view?usp=sharing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首頁">
  <a:themeElements>
    <a:clrScheme name="新興智慧顯示科技應用">
      <a:dk1>
        <a:srgbClr val="000000"/>
      </a:dk1>
      <a:lt1>
        <a:srgbClr val="FFFFFF"/>
      </a:lt1>
      <a:dk2>
        <a:srgbClr val="5C5C5C"/>
      </a:dk2>
      <a:lt2>
        <a:srgbClr val="E7E6E6"/>
      </a:lt2>
      <a:accent1>
        <a:srgbClr val="7B67E6"/>
      </a:accent1>
      <a:accent2>
        <a:srgbClr val="432FA6"/>
      </a:accent2>
      <a:accent3>
        <a:srgbClr val="ED2C39"/>
      </a:accent3>
      <a:accent4>
        <a:srgbClr val="FFC000"/>
      </a:accent4>
      <a:accent5>
        <a:srgbClr val="429AEB"/>
      </a:accent5>
      <a:accent6>
        <a:srgbClr val="3CA43B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章節頁_章節1">
  <a:themeElements>
    <a:clrScheme name="新興智慧顯示科技應用">
      <a:dk1>
        <a:srgbClr val="000000"/>
      </a:dk1>
      <a:lt1>
        <a:srgbClr val="FFFFFF"/>
      </a:lt1>
      <a:dk2>
        <a:srgbClr val="5C5C5C"/>
      </a:dk2>
      <a:lt2>
        <a:srgbClr val="E7E6E6"/>
      </a:lt2>
      <a:accent1>
        <a:srgbClr val="7B67E6"/>
      </a:accent1>
      <a:accent2>
        <a:srgbClr val="432FA6"/>
      </a:accent2>
      <a:accent3>
        <a:srgbClr val="ED2C39"/>
      </a:accent3>
      <a:accent4>
        <a:srgbClr val="FFC000"/>
      </a:accent4>
      <a:accent5>
        <a:srgbClr val="429AEB"/>
      </a:accent5>
      <a:accent6>
        <a:srgbClr val="3CA43B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章節頁_章節4">
  <a:themeElements>
    <a:clrScheme name="新興智慧顯示科技應用">
      <a:dk1>
        <a:srgbClr val="000000"/>
      </a:dk1>
      <a:lt1>
        <a:srgbClr val="FFFFFF"/>
      </a:lt1>
      <a:dk2>
        <a:srgbClr val="5C5C5C"/>
      </a:dk2>
      <a:lt2>
        <a:srgbClr val="E7E6E6"/>
      </a:lt2>
      <a:accent1>
        <a:srgbClr val="7B67E6"/>
      </a:accent1>
      <a:accent2>
        <a:srgbClr val="432FA6"/>
      </a:accent2>
      <a:accent3>
        <a:srgbClr val="ED2C39"/>
      </a:accent3>
      <a:accent4>
        <a:srgbClr val="FFC000"/>
      </a:accent4>
      <a:accent5>
        <a:srgbClr val="429AEB"/>
      </a:accent5>
      <a:accent6>
        <a:srgbClr val="3CA43B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章節頁_章節2">
  <a:themeElements>
    <a:clrScheme name="新興智慧顯示科技應用">
      <a:dk1>
        <a:srgbClr val="000000"/>
      </a:dk1>
      <a:lt1>
        <a:srgbClr val="FFFFFF"/>
      </a:lt1>
      <a:dk2>
        <a:srgbClr val="5C5C5C"/>
      </a:dk2>
      <a:lt2>
        <a:srgbClr val="E7E6E6"/>
      </a:lt2>
      <a:accent1>
        <a:srgbClr val="7B67E6"/>
      </a:accent1>
      <a:accent2>
        <a:srgbClr val="432FA6"/>
      </a:accent2>
      <a:accent3>
        <a:srgbClr val="ED2C39"/>
      </a:accent3>
      <a:accent4>
        <a:srgbClr val="FFC000"/>
      </a:accent4>
      <a:accent5>
        <a:srgbClr val="429AEB"/>
      </a:accent5>
      <a:accent6>
        <a:srgbClr val="3CA43B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章節頁_章節3">
  <a:themeElements>
    <a:clrScheme name="新興智慧顯示科技應用">
      <a:dk1>
        <a:srgbClr val="000000"/>
      </a:dk1>
      <a:lt1>
        <a:srgbClr val="FFFFFF"/>
      </a:lt1>
      <a:dk2>
        <a:srgbClr val="5C5C5C"/>
      </a:dk2>
      <a:lt2>
        <a:srgbClr val="E7E6E6"/>
      </a:lt2>
      <a:accent1>
        <a:srgbClr val="7B67E6"/>
      </a:accent1>
      <a:accent2>
        <a:srgbClr val="432FA6"/>
      </a:accent2>
      <a:accent3>
        <a:srgbClr val="ED2C39"/>
      </a:accent3>
      <a:accent4>
        <a:srgbClr val="FFC000"/>
      </a:accent4>
      <a:accent5>
        <a:srgbClr val="429AEB"/>
      </a:accent5>
      <a:accent6>
        <a:srgbClr val="3CA43B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內容頁">
  <a:themeElements>
    <a:clrScheme name="新興智慧顯示科技應用">
      <a:dk1>
        <a:srgbClr val="000000"/>
      </a:dk1>
      <a:lt1>
        <a:srgbClr val="FFFFFF"/>
      </a:lt1>
      <a:dk2>
        <a:srgbClr val="5C5C5C"/>
      </a:dk2>
      <a:lt2>
        <a:srgbClr val="E7E6E6"/>
      </a:lt2>
      <a:accent1>
        <a:srgbClr val="7B67E6"/>
      </a:accent1>
      <a:accent2>
        <a:srgbClr val="432FA6"/>
      </a:accent2>
      <a:accent3>
        <a:srgbClr val="ED2C39"/>
      </a:accent3>
      <a:accent4>
        <a:srgbClr val="FFC000"/>
      </a:accent4>
      <a:accent5>
        <a:srgbClr val="429AEB"/>
      </a:accent5>
      <a:accent6>
        <a:srgbClr val="3CA43B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2021-11-03T01:57:43Z</dcterms:created>
  <dc:creator>Microsoft Office User</dc:creator>
</cp:coreProperties>
</file>